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65" r:id="rId6"/>
    <p:sldId id="259" r:id="rId7"/>
    <p:sldId id="260" r:id="rId8"/>
    <p:sldId id="261" r:id="rId9"/>
    <p:sldId id="262"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9"/>
    <p:restoredTop sz="92197"/>
  </p:normalViewPr>
  <p:slideViewPr>
    <p:cSldViewPr snapToGrid="0" snapToObjects="1">
      <p:cViewPr varScale="1">
        <p:scale>
          <a:sx n="85" d="100"/>
          <a:sy n="85" d="100"/>
        </p:scale>
        <p:origin x="17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10/14/19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20F4-26E2-0142-B038-2683F6B6E5A3}"/>
              </a:ext>
            </a:extLst>
          </p:cNvPr>
          <p:cNvSpPr>
            <a:spLocks noGrp="1"/>
          </p:cNvSpPr>
          <p:nvPr>
            <p:ph type="ctrTitle"/>
          </p:nvPr>
        </p:nvSpPr>
        <p:spPr/>
        <p:txBody>
          <a:bodyPr/>
          <a:lstStyle/>
          <a:p>
            <a:r>
              <a:rPr lang="en-US"/>
              <a:t>Scraping the NJ RE Market</a:t>
            </a:r>
            <a:endParaRPr lang="en-US" dirty="0"/>
          </a:p>
        </p:txBody>
      </p:sp>
      <p:sp>
        <p:nvSpPr>
          <p:cNvPr id="3" name="Subtitle 2">
            <a:extLst>
              <a:ext uri="{FF2B5EF4-FFF2-40B4-BE49-F238E27FC236}">
                <a16:creationId xmlns:a16="http://schemas.microsoft.com/office/drawing/2014/main" id="{3C1B412B-5CB9-234A-99C5-DDFF116A1EFE}"/>
              </a:ext>
            </a:extLst>
          </p:cNvPr>
          <p:cNvSpPr>
            <a:spLocks noGrp="1"/>
          </p:cNvSpPr>
          <p:nvPr>
            <p:ph type="subTitle" idx="1"/>
          </p:nvPr>
        </p:nvSpPr>
        <p:spPr/>
        <p:txBody>
          <a:bodyPr>
            <a:normAutofit/>
          </a:bodyPr>
          <a:lstStyle/>
          <a:p>
            <a:r>
              <a:rPr lang="en-US" sz="2800" dirty="0">
                <a:solidFill>
                  <a:schemeClr val="accent4">
                    <a:lumMod val="40000"/>
                    <a:lumOff val="60000"/>
                  </a:schemeClr>
                </a:solidFill>
                <a:latin typeface="+mj-lt"/>
              </a:rPr>
              <a:t>Yan Mu</a:t>
            </a:r>
          </a:p>
          <a:p>
            <a:r>
              <a:rPr lang="en-US" sz="2800" dirty="0">
                <a:solidFill>
                  <a:schemeClr val="accent4">
                    <a:lumMod val="40000"/>
                    <a:lumOff val="60000"/>
                  </a:schemeClr>
                </a:solidFill>
                <a:latin typeface="+mj-lt"/>
              </a:rPr>
              <a:t>10/14/2019</a:t>
            </a:r>
          </a:p>
        </p:txBody>
      </p:sp>
      <p:pic>
        <p:nvPicPr>
          <p:cNvPr id="5121" name="Picture 1" descr="page1image256">
            <a:extLst>
              <a:ext uri="{FF2B5EF4-FFF2-40B4-BE49-F238E27FC236}">
                <a16:creationId xmlns:a16="http://schemas.microsoft.com/office/drawing/2014/main" id="{8F67BA61-2561-EC4B-88EC-75A732513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99" y="3336312"/>
            <a:ext cx="6300395" cy="352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02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1D26-EB88-3C4D-9AC7-B379FFA2F0C3}"/>
              </a:ext>
            </a:extLst>
          </p:cNvPr>
          <p:cNvSpPr>
            <a:spLocks noGrp="1"/>
          </p:cNvSpPr>
          <p:nvPr>
            <p:ph type="title"/>
          </p:nvPr>
        </p:nvSpPr>
        <p:spPr/>
        <p:txBody>
          <a:bodyPr>
            <a:normAutofit/>
          </a:bodyPr>
          <a:lstStyle/>
          <a:p>
            <a:r>
              <a:rPr lang="en-US" sz="4000" dirty="0"/>
              <a:t>Future Work</a:t>
            </a:r>
          </a:p>
        </p:txBody>
      </p:sp>
      <p:sp>
        <p:nvSpPr>
          <p:cNvPr id="3" name="Content Placeholder 2">
            <a:extLst>
              <a:ext uri="{FF2B5EF4-FFF2-40B4-BE49-F238E27FC236}">
                <a16:creationId xmlns:a16="http://schemas.microsoft.com/office/drawing/2014/main" id="{85B198F9-B6DA-2749-9EBC-51BCB627C8D0}"/>
              </a:ext>
            </a:extLst>
          </p:cNvPr>
          <p:cNvSpPr>
            <a:spLocks noGrp="1"/>
          </p:cNvSpPr>
          <p:nvPr>
            <p:ph idx="1"/>
          </p:nvPr>
        </p:nvSpPr>
        <p:spPr/>
        <p:txBody>
          <a:bodyPr/>
          <a:lstStyle/>
          <a:p>
            <a:r>
              <a:rPr lang="en-US" dirty="0"/>
              <a:t>With more time, I would like to go deeper into my analysis of these multiple attributes and better account for multiple factors that would affect my current data to get more solidly built conclusions. </a:t>
            </a:r>
          </a:p>
          <a:p>
            <a:r>
              <a:rPr lang="en-US" dirty="0"/>
              <a:t>Scrape additional fields like rental market to find out the correlated relationship with the different market price.</a:t>
            </a:r>
          </a:p>
          <a:p>
            <a:r>
              <a:rPr lang="en-US" dirty="0"/>
              <a:t>Scrape data of locations from west to east coast and compare.</a:t>
            </a:r>
          </a:p>
          <a:p>
            <a:endParaRPr lang="en-US" dirty="0"/>
          </a:p>
          <a:p>
            <a:endParaRPr lang="en-US" dirty="0"/>
          </a:p>
        </p:txBody>
      </p:sp>
      <p:pic>
        <p:nvPicPr>
          <p:cNvPr id="4" name="Picture 2" descr="page1image256">
            <a:extLst>
              <a:ext uri="{FF2B5EF4-FFF2-40B4-BE49-F238E27FC236}">
                <a16:creationId xmlns:a16="http://schemas.microsoft.com/office/drawing/2014/main" id="{1D6D2737-08BD-E44B-8CF9-DE3EFCC93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275" y="4197245"/>
            <a:ext cx="7165296" cy="207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0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C9CCC-AACF-1149-AC9F-31E5200B6981}"/>
              </a:ext>
            </a:extLst>
          </p:cNvPr>
          <p:cNvSpPr>
            <a:spLocks noGrp="1"/>
          </p:cNvSpPr>
          <p:nvPr>
            <p:ph type="title"/>
          </p:nvPr>
        </p:nvSpPr>
        <p:spPr/>
        <p:txBody>
          <a:bodyPr>
            <a:normAutofit/>
          </a:bodyPr>
          <a:lstStyle/>
          <a:p>
            <a:r>
              <a:rPr lang="en-US" sz="4000" b="1" dirty="0"/>
              <a:t>Introduction</a:t>
            </a:r>
          </a:p>
        </p:txBody>
      </p:sp>
      <p:sp>
        <p:nvSpPr>
          <p:cNvPr id="3" name="Content Placeholder 2">
            <a:extLst>
              <a:ext uri="{FF2B5EF4-FFF2-40B4-BE49-F238E27FC236}">
                <a16:creationId xmlns:a16="http://schemas.microsoft.com/office/drawing/2014/main" id="{AE61B58D-073C-7748-BCB7-3B6C522F97D5}"/>
              </a:ext>
            </a:extLst>
          </p:cNvPr>
          <p:cNvSpPr>
            <a:spLocks noGrp="1"/>
          </p:cNvSpPr>
          <p:nvPr>
            <p:ph idx="1"/>
          </p:nvPr>
        </p:nvSpPr>
        <p:spPr/>
        <p:txBody>
          <a:bodyPr>
            <a:normAutofit fontScale="85000" lnSpcReduction="10000"/>
          </a:bodyPr>
          <a:lstStyle/>
          <a:p>
            <a:r>
              <a:rPr lang="en-US" sz="2800" dirty="0"/>
              <a:t>New York City Bay Area is one of the five big Bay Area economies in the world, an area where financial, business and high-tech sectors are highly developed and concentrated; which drives the high rate of immigration of the educated and skilled labor force to this area, and increases the high turnover rate of the RE market. </a:t>
            </a:r>
          </a:p>
          <a:p>
            <a:r>
              <a:rPr lang="en-US" sz="2800" dirty="0"/>
              <a:t>Lucid data helps wise </a:t>
            </a:r>
            <a:r>
              <a:rPr lang="en-US" sz="2800" i="1" dirty="0"/>
              <a:t>investment decisions</a:t>
            </a:r>
            <a:r>
              <a:rPr lang="en-US" sz="2800" dirty="0"/>
              <a:t>, there are tons of the relevant information such as price, location, size, style and neighborhood from public media, however which factors effect the pricing in the market is our research goal.</a:t>
            </a:r>
          </a:p>
        </p:txBody>
      </p:sp>
    </p:spTree>
    <p:extLst>
      <p:ext uri="{BB962C8B-B14F-4D97-AF65-F5344CB8AC3E}">
        <p14:creationId xmlns:p14="http://schemas.microsoft.com/office/powerpoint/2010/main" val="141150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4C7E-086D-504B-B882-2614D71F37E2}"/>
              </a:ext>
            </a:extLst>
          </p:cNvPr>
          <p:cNvSpPr>
            <a:spLocks noGrp="1"/>
          </p:cNvSpPr>
          <p:nvPr>
            <p:ph type="title"/>
          </p:nvPr>
        </p:nvSpPr>
        <p:spPr/>
        <p:txBody>
          <a:bodyPr>
            <a:normAutofit fontScale="90000"/>
          </a:bodyPr>
          <a:lstStyle/>
          <a:p>
            <a:r>
              <a:rPr lang="en-US" sz="4400" b="1" dirty="0"/>
              <a:t>Data Acquisition and Manipulation</a:t>
            </a:r>
            <a:br>
              <a:rPr lang="en-US" b="1" dirty="0"/>
            </a:br>
            <a:br>
              <a:rPr lang="en-US" b="1" dirty="0"/>
            </a:br>
            <a:endParaRPr lang="en-US" dirty="0"/>
          </a:p>
        </p:txBody>
      </p:sp>
      <p:sp>
        <p:nvSpPr>
          <p:cNvPr id="3" name="Content Placeholder 2">
            <a:extLst>
              <a:ext uri="{FF2B5EF4-FFF2-40B4-BE49-F238E27FC236}">
                <a16:creationId xmlns:a16="http://schemas.microsoft.com/office/drawing/2014/main" id="{9485E38B-A204-A447-B50B-C67D524FEC78}"/>
              </a:ext>
            </a:extLst>
          </p:cNvPr>
          <p:cNvSpPr>
            <a:spLocks noGrp="1"/>
          </p:cNvSpPr>
          <p:nvPr>
            <p:ph idx="1"/>
          </p:nvPr>
        </p:nvSpPr>
        <p:spPr>
          <a:xfrm>
            <a:off x="452481" y="2173574"/>
            <a:ext cx="8596668" cy="3321688"/>
          </a:xfrm>
        </p:spPr>
        <p:txBody>
          <a:bodyPr>
            <a:normAutofit fontScale="85000" lnSpcReduction="20000"/>
          </a:bodyPr>
          <a:lstStyle/>
          <a:p>
            <a:r>
              <a:rPr lang="en-US" dirty="0"/>
              <a:t> I used </a:t>
            </a:r>
            <a:r>
              <a:rPr lang="en-US" dirty="0" err="1"/>
              <a:t>Scrapy</a:t>
            </a:r>
            <a:r>
              <a:rPr lang="en-US" dirty="0"/>
              <a:t> and Selenium to systematically login to the NJ </a:t>
            </a:r>
            <a:r>
              <a:rPr lang="en-US" dirty="0" err="1"/>
              <a:t>zipcode</a:t>
            </a:r>
            <a:r>
              <a:rPr lang="en-US" dirty="0"/>
              <a:t> and Redfin website, scrape the data of interest as the followings, Selenium has a </a:t>
            </a:r>
            <a:r>
              <a:rPr lang="en-US" dirty="0" err="1"/>
              <a:t>next_button.click</a:t>
            </a:r>
            <a:r>
              <a:rPr lang="en-US" dirty="0"/>
              <a:t>() feature that allows me to click between the school rankings. I began data cleaning and preprocessing for analysis after wrote data to a csv file.</a:t>
            </a:r>
          </a:p>
          <a:p>
            <a:r>
              <a:rPr lang="en-US" dirty="0"/>
              <a:t>1. </a:t>
            </a:r>
            <a:r>
              <a:rPr lang="en-US" dirty="0" err="1"/>
              <a:t>Zipcode</a:t>
            </a:r>
            <a:endParaRPr lang="en-US" dirty="0"/>
          </a:p>
          <a:p>
            <a:r>
              <a:rPr lang="en-US" dirty="0"/>
              <a:t>2. Median list price</a:t>
            </a:r>
          </a:p>
          <a:p>
            <a:r>
              <a:rPr lang="en-US" dirty="0"/>
              <a:t>3. Median sale price</a:t>
            </a:r>
          </a:p>
          <a:p>
            <a:r>
              <a:rPr lang="en-US" dirty="0"/>
              <a:t>4. Average down payment</a:t>
            </a:r>
          </a:p>
          <a:p>
            <a:r>
              <a:rPr lang="en-US" dirty="0"/>
              <a:t>5. Number of homes sold</a:t>
            </a:r>
          </a:p>
          <a:p>
            <a:r>
              <a:rPr lang="en-US" dirty="0"/>
              <a:t>6. Mean of elementary school ranking          </a:t>
            </a:r>
          </a:p>
          <a:p>
            <a:r>
              <a:rPr lang="en-US" dirty="0"/>
              <a:t>7. Mean of middle school ranking</a:t>
            </a:r>
          </a:p>
          <a:p>
            <a:r>
              <a:rPr lang="en-US" dirty="0"/>
              <a:t>8. Mean of high school ranking</a:t>
            </a:r>
          </a:p>
          <a:p>
            <a:endParaRPr lang="en-US" dirty="0"/>
          </a:p>
        </p:txBody>
      </p:sp>
      <p:pic>
        <p:nvPicPr>
          <p:cNvPr id="1025" name="Picture 1" descr="page1image256">
            <a:extLst>
              <a:ext uri="{FF2B5EF4-FFF2-40B4-BE49-F238E27FC236}">
                <a16:creationId xmlns:a16="http://schemas.microsoft.com/office/drawing/2014/main" id="{877F1937-DEE8-974F-B1AF-BC09F0DF3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328" y="3183862"/>
            <a:ext cx="3517900" cy="231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03C4-2CDB-274D-B17A-5541C8AA28A3}"/>
              </a:ext>
            </a:extLst>
          </p:cNvPr>
          <p:cNvSpPr>
            <a:spLocks noGrp="1"/>
          </p:cNvSpPr>
          <p:nvPr>
            <p:ph type="title"/>
          </p:nvPr>
        </p:nvSpPr>
        <p:spPr/>
        <p:txBody>
          <a:bodyPr>
            <a:normAutofit/>
          </a:bodyPr>
          <a:lstStyle/>
          <a:p>
            <a:r>
              <a:rPr lang="en-US" sz="4000" b="1" dirty="0"/>
              <a:t>Data Acquisition and Manipulation</a:t>
            </a:r>
            <a:endParaRPr lang="en-US" sz="4000" dirty="0"/>
          </a:p>
        </p:txBody>
      </p:sp>
      <p:sp>
        <p:nvSpPr>
          <p:cNvPr id="6" name="Content Placeholder 5">
            <a:extLst>
              <a:ext uri="{FF2B5EF4-FFF2-40B4-BE49-F238E27FC236}">
                <a16:creationId xmlns:a16="http://schemas.microsoft.com/office/drawing/2014/main" id="{4DBB013B-72C8-1B4C-A046-198E91EB49A5}"/>
              </a:ext>
            </a:extLst>
          </p:cNvPr>
          <p:cNvSpPr>
            <a:spLocks noGrp="1"/>
          </p:cNvSpPr>
          <p:nvPr>
            <p:ph idx="1"/>
          </p:nvPr>
        </p:nvSpPr>
        <p:spPr/>
        <p:txBody>
          <a:bodyPr/>
          <a:lstStyle/>
          <a:p>
            <a:pPr marL="0" indent="0">
              <a:buNone/>
            </a:pPr>
            <a:r>
              <a:rPr lang="en-US" dirty="0"/>
              <a:t>Here's how the data looked before normalization</a:t>
            </a:r>
          </a:p>
          <a:p>
            <a:pPr marL="0" indent="0">
              <a:buNone/>
            </a:pPr>
            <a:endParaRPr lang="en-US" dirty="0"/>
          </a:p>
        </p:txBody>
      </p:sp>
      <p:graphicFrame>
        <p:nvGraphicFramePr>
          <p:cNvPr id="7" name="Table 6">
            <a:extLst>
              <a:ext uri="{FF2B5EF4-FFF2-40B4-BE49-F238E27FC236}">
                <a16:creationId xmlns:a16="http://schemas.microsoft.com/office/drawing/2014/main" id="{0280CE08-4FC4-1B42-8B97-C4F36AACE45F}"/>
              </a:ext>
            </a:extLst>
          </p:cNvPr>
          <p:cNvGraphicFramePr>
            <a:graphicFrameLocks noGrp="1"/>
          </p:cNvGraphicFramePr>
          <p:nvPr>
            <p:extLst>
              <p:ext uri="{D42A27DB-BD31-4B8C-83A1-F6EECF244321}">
                <p14:modId xmlns:p14="http://schemas.microsoft.com/office/powerpoint/2010/main" val="3415736336"/>
              </p:ext>
            </p:extLst>
          </p:nvPr>
        </p:nvGraphicFramePr>
        <p:xfrm>
          <a:off x="884421" y="2619135"/>
          <a:ext cx="7854847" cy="3416317"/>
        </p:xfrm>
        <a:graphic>
          <a:graphicData uri="http://schemas.openxmlformats.org/drawingml/2006/table">
            <a:tbl>
              <a:tblPr/>
              <a:tblGrid>
                <a:gridCol w="604219">
                  <a:extLst>
                    <a:ext uri="{9D8B030D-6E8A-4147-A177-3AD203B41FA5}">
                      <a16:colId xmlns:a16="http://schemas.microsoft.com/office/drawing/2014/main" val="854640369"/>
                    </a:ext>
                  </a:extLst>
                </a:gridCol>
                <a:gridCol w="604219">
                  <a:extLst>
                    <a:ext uri="{9D8B030D-6E8A-4147-A177-3AD203B41FA5}">
                      <a16:colId xmlns:a16="http://schemas.microsoft.com/office/drawing/2014/main" val="1044615095"/>
                    </a:ext>
                  </a:extLst>
                </a:gridCol>
                <a:gridCol w="604219">
                  <a:extLst>
                    <a:ext uri="{9D8B030D-6E8A-4147-A177-3AD203B41FA5}">
                      <a16:colId xmlns:a16="http://schemas.microsoft.com/office/drawing/2014/main" val="2959376241"/>
                    </a:ext>
                  </a:extLst>
                </a:gridCol>
                <a:gridCol w="604219">
                  <a:extLst>
                    <a:ext uri="{9D8B030D-6E8A-4147-A177-3AD203B41FA5}">
                      <a16:colId xmlns:a16="http://schemas.microsoft.com/office/drawing/2014/main" val="3489574872"/>
                    </a:ext>
                  </a:extLst>
                </a:gridCol>
                <a:gridCol w="604219">
                  <a:extLst>
                    <a:ext uri="{9D8B030D-6E8A-4147-A177-3AD203B41FA5}">
                      <a16:colId xmlns:a16="http://schemas.microsoft.com/office/drawing/2014/main" val="3674901729"/>
                    </a:ext>
                  </a:extLst>
                </a:gridCol>
                <a:gridCol w="604219">
                  <a:extLst>
                    <a:ext uri="{9D8B030D-6E8A-4147-A177-3AD203B41FA5}">
                      <a16:colId xmlns:a16="http://schemas.microsoft.com/office/drawing/2014/main" val="1414399078"/>
                    </a:ext>
                  </a:extLst>
                </a:gridCol>
                <a:gridCol w="604219">
                  <a:extLst>
                    <a:ext uri="{9D8B030D-6E8A-4147-A177-3AD203B41FA5}">
                      <a16:colId xmlns:a16="http://schemas.microsoft.com/office/drawing/2014/main" val="741528398"/>
                    </a:ext>
                  </a:extLst>
                </a:gridCol>
                <a:gridCol w="604219">
                  <a:extLst>
                    <a:ext uri="{9D8B030D-6E8A-4147-A177-3AD203B41FA5}">
                      <a16:colId xmlns:a16="http://schemas.microsoft.com/office/drawing/2014/main" val="661455433"/>
                    </a:ext>
                  </a:extLst>
                </a:gridCol>
                <a:gridCol w="604219">
                  <a:extLst>
                    <a:ext uri="{9D8B030D-6E8A-4147-A177-3AD203B41FA5}">
                      <a16:colId xmlns:a16="http://schemas.microsoft.com/office/drawing/2014/main" val="1970179008"/>
                    </a:ext>
                  </a:extLst>
                </a:gridCol>
                <a:gridCol w="604219">
                  <a:extLst>
                    <a:ext uri="{9D8B030D-6E8A-4147-A177-3AD203B41FA5}">
                      <a16:colId xmlns:a16="http://schemas.microsoft.com/office/drawing/2014/main" val="4181582809"/>
                    </a:ext>
                  </a:extLst>
                </a:gridCol>
                <a:gridCol w="604219">
                  <a:extLst>
                    <a:ext uri="{9D8B030D-6E8A-4147-A177-3AD203B41FA5}">
                      <a16:colId xmlns:a16="http://schemas.microsoft.com/office/drawing/2014/main" val="3722568020"/>
                    </a:ext>
                  </a:extLst>
                </a:gridCol>
                <a:gridCol w="604219">
                  <a:extLst>
                    <a:ext uri="{9D8B030D-6E8A-4147-A177-3AD203B41FA5}">
                      <a16:colId xmlns:a16="http://schemas.microsoft.com/office/drawing/2014/main" val="2063206954"/>
                    </a:ext>
                  </a:extLst>
                </a:gridCol>
                <a:gridCol w="604219">
                  <a:extLst>
                    <a:ext uri="{9D8B030D-6E8A-4147-A177-3AD203B41FA5}">
                      <a16:colId xmlns:a16="http://schemas.microsoft.com/office/drawing/2014/main" val="546792686"/>
                    </a:ext>
                  </a:extLst>
                </a:gridCol>
              </a:tblGrid>
              <a:tr h="977870">
                <a:tc>
                  <a:txBody>
                    <a:bodyPr/>
                    <a:lstStyle/>
                    <a:p>
                      <a:pPr algn="r" fontAlgn="ctr"/>
                      <a:br>
                        <a:rPr lang="en-US" sz="1300" b="1">
                          <a:effectLst/>
                        </a:rPr>
                      </a:br>
                      <a:r>
                        <a:rPr lang="en-US" sz="1300" b="1">
                          <a:effectLst/>
                        </a:rPr>
                        <a:t>zipcode</a:t>
                      </a:r>
                    </a:p>
                  </a:txBody>
                  <a:tcPr marL="63630" marR="63630" marT="31815" marB="31815" anchor="ctr">
                    <a:lnL>
                      <a:noFill/>
                    </a:lnL>
                    <a:lnR>
                      <a:noFill/>
                    </a:lnR>
                    <a:lnT>
                      <a:noFill/>
                    </a:lnT>
                    <a:lnB>
                      <a:noFill/>
                    </a:lnB>
                  </a:tcPr>
                </a:tc>
                <a:tc>
                  <a:txBody>
                    <a:bodyPr/>
                    <a:lstStyle/>
                    <a:p>
                      <a:pPr algn="r" fontAlgn="ctr"/>
                      <a:r>
                        <a:rPr lang="en-US" sz="1300" b="1">
                          <a:effectLst/>
                        </a:rPr>
                        <a:t>med_list_price</a:t>
                      </a:r>
                    </a:p>
                  </a:txBody>
                  <a:tcPr marL="63630" marR="63630" marT="31815" marB="31815" anchor="ctr">
                    <a:lnL>
                      <a:noFill/>
                    </a:lnL>
                    <a:lnR>
                      <a:noFill/>
                    </a:lnR>
                    <a:lnT>
                      <a:noFill/>
                    </a:lnT>
                    <a:lnB>
                      <a:noFill/>
                    </a:lnB>
                  </a:tcPr>
                </a:tc>
                <a:tc>
                  <a:txBody>
                    <a:bodyPr/>
                    <a:lstStyle/>
                    <a:p>
                      <a:pPr algn="r" fontAlgn="ctr"/>
                      <a:r>
                        <a:rPr lang="en-US" sz="1300" b="1">
                          <a:effectLst/>
                        </a:rPr>
                        <a:t>avg_sale</a:t>
                      </a:r>
                    </a:p>
                  </a:txBody>
                  <a:tcPr marL="63630" marR="63630" marT="31815" marB="31815" anchor="ctr">
                    <a:lnL>
                      <a:noFill/>
                    </a:lnL>
                    <a:lnR>
                      <a:noFill/>
                    </a:lnR>
                    <a:lnT>
                      <a:noFill/>
                    </a:lnT>
                    <a:lnB>
                      <a:noFill/>
                    </a:lnB>
                  </a:tcPr>
                </a:tc>
                <a:tc>
                  <a:txBody>
                    <a:bodyPr/>
                    <a:lstStyle/>
                    <a:p>
                      <a:pPr algn="r" fontAlgn="ctr"/>
                      <a:r>
                        <a:rPr lang="en-US" sz="1300" b="1">
                          <a:effectLst/>
                        </a:rPr>
                        <a:t>med_list_per_sqft</a:t>
                      </a:r>
                    </a:p>
                  </a:txBody>
                  <a:tcPr marL="63630" marR="63630" marT="31815" marB="31815" anchor="ctr">
                    <a:lnL>
                      <a:noFill/>
                    </a:lnL>
                    <a:lnR>
                      <a:noFill/>
                    </a:lnR>
                    <a:lnT>
                      <a:noFill/>
                    </a:lnT>
                    <a:lnB>
                      <a:noFill/>
                    </a:lnB>
                  </a:tcPr>
                </a:tc>
                <a:tc>
                  <a:txBody>
                    <a:bodyPr/>
                    <a:lstStyle/>
                    <a:p>
                      <a:pPr algn="r" fontAlgn="ctr"/>
                      <a:r>
                        <a:rPr lang="en-US" sz="1300" b="1">
                          <a:effectLst/>
                        </a:rPr>
                        <a:t>avg_num_offers</a:t>
                      </a:r>
                    </a:p>
                  </a:txBody>
                  <a:tcPr marL="63630" marR="63630" marT="31815" marB="31815" anchor="ctr">
                    <a:lnL>
                      <a:noFill/>
                    </a:lnL>
                    <a:lnR>
                      <a:noFill/>
                    </a:lnR>
                    <a:lnT>
                      <a:noFill/>
                    </a:lnT>
                    <a:lnB>
                      <a:noFill/>
                    </a:lnB>
                  </a:tcPr>
                </a:tc>
                <a:tc>
                  <a:txBody>
                    <a:bodyPr/>
                    <a:lstStyle/>
                    <a:p>
                      <a:pPr algn="r" fontAlgn="ctr"/>
                      <a:r>
                        <a:rPr lang="en-US" sz="1300" b="1">
                          <a:effectLst/>
                        </a:rPr>
                        <a:t>med_sale_price</a:t>
                      </a:r>
                    </a:p>
                  </a:txBody>
                  <a:tcPr marL="63630" marR="63630" marT="31815" marB="31815" anchor="ctr">
                    <a:lnL>
                      <a:noFill/>
                    </a:lnL>
                    <a:lnR>
                      <a:noFill/>
                    </a:lnR>
                    <a:lnT>
                      <a:noFill/>
                    </a:lnT>
                    <a:lnB>
                      <a:noFill/>
                    </a:lnB>
                  </a:tcPr>
                </a:tc>
                <a:tc>
                  <a:txBody>
                    <a:bodyPr/>
                    <a:lstStyle/>
                    <a:p>
                      <a:pPr algn="r" fontAlgn="ctr"/>
                      <a:r>
                        <a:rPr lang="en-US" sz="1300" b="1">
                          <a:effectLst/>
                        </a:rPr>
                        <a:t>avg_down_payment</a:t>
                      </a:r>
                    </a:p>
                  </a:txBody>
                  <a:tcPr marL="63630" marR="63630" marT="31815" marB="31815" anchor="ctr">
                    <a:lnL>
                      <a:noFill/>
                    </a:lnL>
                    <a:lnR>
                      <a:noFill/>
                    </a:lnR>
                    <a:lnT>
                      <a:noFill/>
                    </a:lnT>
                    <a:lnB>
                      <a:noFill/>
                    </a:lnB>
                  </a:tcPr>
                </a:tc>
                <a:tc>
                  <a:txBody>
                    <a:bodyPr/>
                    <a:lstStyle/>
                    <a:p>
                      <a:pPr algn="r" fontAlgn="ctr"/>
                      <a:r>
                        <a:rPr lang="en-US" sz="1300" b="1">
                          <a:effectLst/>
                        </a:rPr>
                        <a:t>med_sale_per_sqft</a:t>
                      </a:r>
                    </a:p>
                  </a:txBody>
                  <a:tcPr marL="63630" marR="63630" marT="31815" marB="31815" anchor="ctr">
                    <a:lnL>
                      <a:noFill/>
                    </a:lnL>
                    <a:lnR>
                      <a:noFill/>
                    </a:lnR>
                    <a:lnT>
                      <a:noFill/>
                    </a:lnT>
                    <a:lnB>
                      <a:noFill/>
                    </a:lnB>
                  </a:tcPr>
                </a:tc>
                <a:tc>
                  <a:txBody>
                    <a:bodyPr/>
                    <a:lstStyle/>
                    <a:p>
                      <a:pPr algn="r" fontAlgn="ctr"/>
                      <a:r>
                        <a:rPr lang="en-US" sz="1300" b="1">
                          <a:effectLst/>
                        </a:rPr>
                        <a:t>num_sold</a:t>
                      </a:r>
                    </a:p>
                  </a:txBody>
                  <a:tcPr marL="63630" marR="63630" marT="31815" marB="31815" anchor="ctr">
                    <a:lnL>
                      <a:noFill/>
                    </a:lnL>
                    <a:lnR>
                      <a:noFill/>
                    </a:lnR>
                    <a:lnT>
                      <a:noFill/>
                    </a:lnT>
                    <a:lnB>
                      <a:noFill/>
                    </a:lnB>
                  </a:tcPr>
                </a:tc>
                <a:tc>
                  <a:txBody>
                    <a:bodyPr/>
                    <a:lstStyle/>
                    <a:p>
                      <a:pPr algn="r" fontAlgn="ctr"/>
                      <a:r>
                        <a:rPr lang="en-US" sz="1300" b="1">
                          <a:effectLst/>
                        </a:rPr>
                        <a:t>ele_school_mean</a:t>
                      </a:r>
                    </a:p>
                  </a:txBody>
                  <a:tcPr marL="63630" marR="63630" marT="31815" marB="31815" anchor="ctr">
                    <a:lnL>
                      <a:noFill/>
                    </a:lnL>
                    <a:lnR>
                      <a:noFill/>
                    </a:lnR>
                    <a:lnT>
                      <a:noFill/>
                    </a:lnT>
                    <a:lnB>
                      <a:noFill/>
                    </a:lnB>
                  </a:tcPr>
                </a:tc>
                <a:tc>
                  <a:txBody>
                    <a:bodyPr/>
                    <a:lstStyle/>
                    <a:p>
                      <a:pPr algn="r" fontAlgn="ctr"/>
                      <a:r>
                        <a:rPr lang="en-US" sz="1300" b="1">
                          <a:effectLst/>
                        </a:rPr>
                        <a:t>mid_school_mean</a:t>
                      </a:r>
                    </a:p>
                  </a:txBody>
                  <a:tcPr marL="63630" marR="63630" marT="31815" marB="31815" anchor="ctr">
                    <a:lnL>
                      <a:noFill/>
                    </a:lnL>
                    <a:lnR>
                      <a:noFill/>
                    </a:lnR>
                    <a:lnT>
                      <a:noFill/>
                    </a:lnT>
                    <a:lnB>
                      <a:noFill/>
                    </a:lnB>
                  </a:tcPr>
                </a:tc>
                <a:tc>
                  <a:txBody>
                    <a:bodyPr/>
                    <a:lstStyle/>
                    <a:p>
                      <a:pPr algn="r" fontAlgn="ctr"/>
                      <a:r>
                        <a:rPr lang="en-US" sz="1300" b="1">
                          <a:effectLst/>
                        </a:rPr>
                        <a:t>high_school_mean</a:t>
                      </a:r>
                    </a:p>
                  </a:txBody>
                  <a:tcPr marL="63630" marR="63630" marT="31815" marB="31815" anchor="ctr">
                    <a:lnL>
                      <a:noFill/>
                    </a:lnL>
                    <a:lnR>
                      <a:noFill/>
                    </a:lnR>
                    <a:lnT>
                      <a:noFill/>
                    </a:lnT>
                    <a:lnB>
                      <a:noFill/>
                    </a:lnB>
                  </a:tcPr>
                </a:tc>
                <a:tc>
                  <a:txBody>
                    <a:bodyPr/>
                    <a:lstStyle/>
                    <a:p>
                      <a:endParaRPr lang="en-US" sz="1300"/>
                    </a:p>
                  </a:txBody>
                  <a:tcPr marL="63630" marR="63630" marT="31815" marB="31815">
                    <a:lnL>
                      <a:noFill/>
                    </a:lnL>
                  </a:tcPr>
                </a:tc>
                <a:extLst>
                  <a:ext uri="{0D108BD9-81ED-4DB2-BD59-A6C34878D82A}">
                    <a16:rowId xmlns:a16="http://schemas.microsoft.com/office/drawing/2014/main" val="390801725"/>
                  </a:ext>
                </a:extLst>
              </a:tr>
              <a:tr h="426561">
                <a:tc>
                  <a:txBody>
                    <a:bodyPr/>
                    <a:lstStyle/>
                    <a:p>
                      <a:pPr algn="r" fontAlgn="ctr"/>
                      <a:r>
                        <a:rPr lang="en-US" sz="1300" b="1">
                          <a:effectLst/>
                        </a:rPr>
                        <a:t>229</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7662</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$399K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98.3%</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$259</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$407K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$281</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12</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6.00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6.00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NaN</a:t>
                      </a:r>
                    </a:p>
                  </a:txBody>
                  <a:tcPr marL="63630" marR="63630" marT="31815" marB="31815" anchor="ctr">
                    <a:lnL>
                      <a:noFill/>
                    </a:lnL>
                    <a:lnR>
                      <a:noFill/>
                    </a:lnR>
                    <a:lnB>
                      <a:noFill/>
                    </a:lnB>
                    <a:solidFill>
                      <a:srgbClr val="F5F5F5"/>
                    </a:solidFill>
                  </a:tcPr>
                </a:tc>
                <a:extLst>
                  <a:ext uri="{0D108BD9-81ED-4DB2-BD59-A6C34878D82A}">
                    <a16:rowId xmlns:a16="http://schemas.microsoft.com/office/drawing/2014/main" val="1877104110"/>
                  </a:ext>
                </a:extLst>
              </a:tr>
              <a:tr h="426561">
                <a:tc>
                  <a:txBody>
                    <a:bodyPr/>
                    <a:lstStyle/>
                    <a:p>
                      <a:pPr algn="r" fontAlgn="ctr"/>
                      <a:r>
                        <a:rPr lang="en-US" sz="1300" b="1">
                          <a:effectLst/>
                        </a:rPr>
                        <a:t>312</a:t>
                      </a:r>
                    </a:p>
                  </a:txBody>
                  <a:tcPr marL="63630" marR="63630" marT="31815" marB="31815" anchor="ctr">
                    <a:lnL>
                      <a:noFill/>
                    </a:lnL>
                    <a:lnR>
                      <a:noFill/>
                    </a:lnR>
                    <a:lnT>
                      <a:noFill/>
                    </a:lnT>
                    <a:lnB>
                      <a:noFill/>
                    </a:lnB>
                  </a:tcPr>
                </a:tc>
                <a:tc>
                  <a:txBody>
                    <a:bodyPr/>
                    <a:lstStyle/>
                    <a:p>
                      <a:pPr algn="r" fontAlgn="ctr"/>
                      <a:r>
                        <a:rPr lang="en-US" sz="1300">
                          <a:effectLst/>
                        </a:rPr>
                        <a:t>7844</a:t>
                      </a:r>
                    </a:p>
                  </a:txBody>
                  <a:tcPr marL="63630" marR="63630" marT="31815" marB="31815" anchor="ctr">
                    <a:lnL>
                      <a:noFill/>
                    </a:lnL>
                    <a:lnR>
                      <a:noFill/>
                    </a:lnR>
                    <a:lnT>
                      <a:noFill/>
                    </a:lnT>
                    <a:lnB>
                      <a:noFill/>
                    </a:lnB>
                  </a:tcPr>
                </a:tc>
                <a:tc>
                  <a:txBody>
                    <a:bodyPr/>
                    <a:lstStyle/>
                    <a:p>
                      <a:pPr algn="r" fontAlgn="ctr"/>
                      <a:r>
                        <a:rPr lang="en-US" sz="1300">
                          <a:effectLst/>
                        </a:rPr>
                        <a:t>$290K</a:t>
                      </a:r>
                    </a:p>
                  </a:txBody>
                  <a:tcPr marL="63630" marR="63630" marT="31815" marB="31815" anchor="ctr">
                    <a:lnL>
                      <a:noFill/>
                    </a:lnL>
                    <a:lnR>
                      <a:noFill/>
                    </a:lnR>
                    <a:lnT>
                      <a:noFill/>
                    </a:lnT>
                    <a:lnB>
                      <a:noFill/>
                    </a:lnB>
                  </a:tcPr>
                </a:tc>
                <a:tc>
                  <a:txBody>
                    <a:bodyPr/>
                    <a:lstStyle/>
                    <a:p>
                      <a:pPr algn="r" fontAlgn="ctr"/>
                      <a:r>
                        <a:rPr lang="en-US" sz="1300">
                          <a:effectLst/>
                        </a:rPr>
                        <a:t>91.3%</a:t>
                      </a:r>
                    </a:p>
                  </a:txBody>
                  <a:tcPr marL="63630" marR="63630" marT="31815" marB="31815" anchor="ctr">
                    <a:lnL>
                      <a:noFill/>
                    </a:lnL>
                    <a:lnR>
                      <a:noFill/>
                    </a:lnR>
                    <a:lnT>
                      <a:noFill/>
                    </a:lnT>
                    <a:lnB>
                      <a:noFill/>
                    </a:lnB>
                  </a:tcPr>
                </a:tc>
                <a:tc>
                  <a:txBody>
                    <a:bodyPr/>
                    <a:lstStyle/>
                    <a:p>
                      <a:pPr algn="r" fontAlgn="ctr"/>
                      <a:r>
                        <a:rPr lang="en-US" sz="1300">
                          <a:effectLst/>
                        </a:rPr>
                        <a:t>$191</a:t>
                      </a:r>
                    </a:p>
                  </a:txBody>
                  <a:tcPr marL="63630" marR="63630" marT="31815" marB="31815" anchor="ctr">
                    <a:lnL>
                      <a:noFill/>
                    </a:lnL>
                    <a:lnR>
                      <a:noFill/>
                    </a:lnR>
                    <a:lnT>
                      <a:noFill/>
                    </a:lnT>
                    <a:lnB>
                      <a:noFill/>
                    </a:lnB>
                  </a:tcPr>
                </a:tc>
                <a:tc>
                  <a:txBody>
                    <a:bodyPr/>
                    <a:lstStyle/>
                    <a:p>
                      <a:pPr algn="r" fontAlgn="ctr"/>
                      <a:r>
                        <a:rPr lang="en-US" sz="1300">
                          <a:effectLst/>
                        </a:rPr>
                        <a:t>—</a:t>
                      </a:r>
                    </a:p>
                  </a:txBody>
                  <a:tcPr marL="63630" marR="63630" marT="31815" marB="31815" anchor="ctr">
                    <a:lnL>
                      <a:noFill/>
                    </a:lnL>
                    <a:lnR>
                      <a:noFill/>
                    </a:lnR>
                    <a:lnT>
                      <a:noFill/>
                    </a:lnT>
                    <a:lnB>
                      <a:noFill/>
                    </a:lnB>
                  </a:tcPr>
                </a:tc>
                <a:tc>
                  <a:txBody>
                    <a:bodyPr/>
                    <a:lstStyle/>
                    <a:p>
                      <a:pPr algn="r" fontAlgn="ctr"/>
                      <a:r>
                        <a:rPr lang="en-US" sz="1300">
                          <a:effectLst/>
                        </a:rPr>
                        <a:t>$63K</a:t>
                      </a:r>
                    </a:p>
                  </a:txBody>
                  <a:tcPr marL="63630" marR="63630" marT="31815" marB="31815" anchor="ctr">
                    <a:lnL>
                      <a:noFill/>
                    </a:lnL>
                    <a:lnR>
                      <a:noFill/>
                    </a:lnR>
                    <a:lnT>
                      <a:noFill/>
                    </a:lnT>
                    <a:lnB>
                      <a:noFill/>
                    </a:lnB>
                  </a:tcPr>
                </a:tc>
                <a:tc>
                  <a:txBody>
                    <a:bodyPr/>
                    <a:lstStyle/>
                    <a:p>
                      <a:pPr algn="r" fontAlgn="ctr"/>
                      <a:r>
                        <a:rPr lang="en-US" sz="1300">
                          <a:effectLst/>
                        </a:rPr>
                        <a:t>—</a:t>
                      </a:r>
                    </a:p>
                  </a:txBody>
                  <a:tcPr marL="63630" marR="63630" marT="31815" marB="31815" anchor="ctr">
                    <a:lnL>
                      <a:noFill/>
                    </a:lnL>
                    <a:lnR>
                      <a:noFill/>
                    </a:lnR>
                    <a:lnT>
                      <a:noFill/>
                    </a:lnT>
                    <a:lnB>
                      <a:noFill/>
                    </a:lnB>
                  </a:tcPr>
                </a:tc>
                <a:tc>
                  <a:txBody>
                    <a:bodyPr/>
                    <a:lstStyle/>
                    <a:p>
                      <a:pPr algn="r" fontAlgn="ctr"/>
                      <a:r>
                        <a:rPr lang="en-US" sz="1300" dirty="0">
                          <a:effectLst/>
                        </a:rPr>
                        <a:t>—</a:t>
                      </a:r>
                    </a:p>
                  </a:txBody>
                  <a:tcPr marL="63630" marR="63630" marT="31815" marB="31815" anchor="ctr">
                    <a:lnL>
                      <a:noFill/>
                    </a:lnL>
                    <a:lnR>
                      <a:noFill/>
                    </a:lnR>
                    <a:lnT>
                      <a:noFill/>
                    </a:lnT>
                    <a:lnB>
                      <a:noFill/>
                    </a:lnB>
                  </a:tcPr>
                </a:tc>
                <a:tc>
                  <a:txBody>
                    <a:bodyPr/>
                    <a:lstStyle/>
                    <a:p>
                      <a:pPr algn="r" fontAlgn="ctr"/>
                      <a:r>
                        <a:rPr lang="en-US" sz="1300">
                          <a:effectLst/>
                        </a:rPr>
                        <a:t>1</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dirty="0" err="1">
                          <a:effectLst/>
                        </a:rPr>
                        <a:t>NaN</a:t>
                      </a:r>
                      <a:endParaRPr lang="en-US" sz="1300" dirty="0">
                        <a:effectLst/>
                      </a:endParaRP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extLst>
                  <a:ext uri="{0D108BD9-81ED-4DB2-BD59-A6C34878D82A}">
                    <a16:rowId xmlns:a16="http://schemas.microsoft.com/office/drawing/2014/main" val="4084378561"/>
                  </a:ext>
                </a:extLst>
              </a:tr>
              <a:tr h="426561">
                <a:tc>
                  <a:txBody>
                    <a:bodyPr/>
                    <a:lstStyle/>
                    <a:p>
                      <a:pPr algn="r" fontAlgn="ctr"/>
                      <a:r>
                        <a:rPr lang="en-US" sz="1300" b="1">
                          <a:effectLst/>
                        </a:rPr>
                        <a:t>507</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8234</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$240K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98.0%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$116</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$215K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20.0%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$117</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68</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4.80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5.20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4.2</a:t>
                      </a:r>
                    </a:p>
                  </a:txBody>
                  <a:tcPr marL="63630" marR="63630" marT="31815" marB="31815" anchor="ctr">
                    <a:lnL>
                      <a:noFill/>
                    </a:lnL>
                    <a:lnR>
                      <a:noFill/>
                    </a:lnR>
                    <a:lnT>
                      <a:noFill/>
                    </a:lnT>
                    <a:lnB>
                      <a:noFill/>
                    </a:lnB>
                    <a:solidFill>
                      <a:srgbClr val="F5F5F5"/>
                    </a:solidFill>
                  </a:tcPr>
                </a:tc>
                <a:extLst>
                  <a:ext uri="{0D108BD9-81ED-4DB2-BD59-A6C34878D82A}">
                    <a16:rowId xmlns:a16="http://schemas.microsoft.com/office/drawing/2014/main" val="3277449407"/>
                  </a:ext>
                </a:extLst>
              </a:tr>
              <a:tr h="305642">
                <a:tc>
                  <a:txBody>
                    <a:bodyPr/>
                    <a:lstStyle/>
                    <a:p>
                      <a:pPr algn="r" fontAlgn="ctr"/>
                      <a:r>
                        <a:rPr lang="en-US" sz="1300" b="1">
                          <a:effectLst/>
                        </a:rPr>
                        <a:t>112</a:t>
                      </a:r>
                    </a:p>
                  </a:txBody>
                  <a:tcPr marL="63630" marR="63630" marT="31815" marB="31815" anchor="ctr">
                    <a:lnL>
                      <a:noFill/>
                    </a:lnL>
                    <a:lnR>
                      <a:noFill/>
                    </a:lnR>
                    <a:lnT>
                      <a:noFill/>
                    </a:lnT>
                    <a:lnB>
                      <a:noFill/>
                    </a:lnB>
                  </a:tcPr>
                </a:tc>
                <a:tc>
                  <a:txBody>
                    <a:bodyPr/>
                    <a:lstStyle/>
                    <a:p>
                      <a:pPr algn="r" fontAlgn="ctr"/>
                      <a:r>
                        <a:rPr lang="en-US" sz="1300">
                          <a:effectLst/>
                        </a:rPr>
                        <a:t>7199</a:t>
                      </a:r>
                    </a:p>
                  </a:txBody>
                  <a:tcPr marL="63630" marR="63630" marT="31815" marB="31815" anchor="ctr">
                    <a:lnL>
                      <a:noFill/>
                    </a:lnL>
                    <a:lnR>
                      <a:noFill/>
                    </a:lnR>
                    <a:lnT>
                      <a:noFill/>
                    </a:lnT>
                    <a:lnB>
                      <a:noFill/>
                    </a:lnB>
                  </a:tcPr>
                </a:tc>
                <a:tc>
                  <a:txBody>
                    <a:bodyPr/>
                    <a:lstStyle/>
                    <a:p>
                      <a:pPr algn="r" fontAlgn="ctr"/>
                      <a:r>
                        <a:rPr lang="en-US" sz="1300">
                          <a:effectLst/>
                        </a:rPr>
                        <a:t>5.2</a:t>
                      </a:r>
                    </a:p>
                  </a:txBody>
                  <a:tcPr marL="63630" marR="63630" marT="31815" marB="31815" anchor="ctr">
                    <a:lnL>
                      <a:noFill/>
                    </a:lnL>
                    <a:lnR>
                      <a:noFill/>
                    </a:lnR>
                    <a:lnT>
                      <a:noFill/>
                    </a:lnT>
                    <a:lnB>
                      <a:noFill/>
                    </a:lnB>
                  </a:tcPr>
                </a:tc>
                <a:tc>
                  <a:txBody>
                    <a:bodyPr/>
                    <a:lstStyle/>
                    <a:p>
                      <a:pPr algn="r" fontAlgn="ctr"/>
                      <a:r>
                        <a:rPr lang="en-US" sz="1300">
                          <a:effectLst/>
                        </a:rPr>
                        <a:t>6.4</a:t>
                      </a:r>
                    </a:p>
                  </a:txBody>
                  <a:tcPr marL="63630" marR="63630" marT="31815" marB="31815" anchor="ctr">
                    <a:lnL>
                      <a:noFill/>
                    </a:lnL>
                    <a:lnR>
                      <a:noFill/>
                    </a:lnR>
                    <a:lnT>
                      <a:noFill/>
                    </a:lnT>
                    <a:lnB>
                      <a:noFill/>
                    </a:lnB>
                  </a:tcPr>
                </a:tc>
                <a:tc>
                  <a:txBody>
                    <a:bodyPr/>
                    <a:lstStyle/>
                    <a:p>
                      <a:pPr algn="r" fontAlgn="ctr"/>
                      <a:r>
                        <a:rPr lang="en-US" sz="1300">
                          <a:effectLst/>
                        </a:rPr>
                        <a:t>5.0</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extLst>
                  <a:ext uri="{0D108BD9-81ED-4DB2-BD59-A6C34878D82A}">
                    <a16:rowId xmlns:a16="http://schemas.microsoft.com/office/drawing/2014/main" val="3545141175"/>
                  </a:ext>
                </a:extLst>
              </a:tr>
              <a:tr h="426561">
                <a:tc>
                  <a:txBody>
                    <a:bodyPr/>
                    <a:lstStyle/>
                    <a:p>
                      <a:pPr algn="r" fontAlgn="ctr"/>
                      <a:r>
                        <a:rPr lang="en-US" sz="1300" b="1">
                          <a:effectLst/>
                        </a:rPr>
                        <a:t>143</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7421</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$285K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96.2%</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$175</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$283K</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0.0%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$156</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18</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5.00</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NaN</a:t>
                      </a:r>
                    </a:p>
                  </a:txBody>
                  <a:tcPr marL="63630" marR="63630" marT="31815" marB="31815" anchor="ctr">
                    <a:lnL>
                      <a:noFill/>
                    </a:lnL>
                    <a:lnR>
                      <a:noFill/>
                    </a:lnR>
                    <a:lnT>
                      <a:noFill/>
                    </a:lnT>
                    <a:lnB>
                      <a:noFill/>
                    </a:lnB>
                    <a:solidFill>
                      <a:srgbClr val="F5F5F5"/>
                    </a:solidFill>
                  </a:tcPr>
                </a:tc>
                <a:tc>
                  <a:txBody>
                    <a:bodyPr/>
                    <a:lstStyle/>
                    <a:p>
                      <a:pPr algn="r" fontAlgn="ctr"/>
                      <a:r>
                        <a:rPr lang="en-US" sz="1300">
                          <a:effectLst/>
                        </a:rPr>
                        <a:t>NaN</a:t>
                      </a:r>
                    </a:p>
                  </a:txBody>
                  <a:tcPr marL="63630" marR="63630" marT="31815" marB="31815" anchor="ctr">
                    <a:lnL>
                      <a:noFill/>
                    </a:lnL>
                    <a:lnR>
                      <a:noFill/>
                    </a:lnR>
                    <a:lnT>
                      <a:noFill/>
                    </a:lnT>
                    <a:lnB>
                      <a:noFill/>
                    </a:lnB>
                    <a:solidFill>
                      <a:srgbClr val="F5F5F5"/>
                    </a:solidFill>
                  </a:tcPr>
                </a:tc>
                <a:extLst>
                  <a:ext uri="{0D108BD9-81ED-4DB2-BD59-A6C34878D82A}">
                    <a16:rowId xmlns:a16="http://schemas.microsoft.com/office/drawing/2014/main" val="1215604711"/>
                  </a:ext>
                </a:extLst>
              </a:tr>
              <a:tr h="426561">
                <a:tc>
                  <a:txBody>
                    <a:bodyPr/>
                    <a:lstStyle/>
                    <a:p>
                      <a:pPr algn="r" fontAlgn="ctr"/>
                      <a:r>
                        <a:rPr lang="en-US" sz="1300" b="1">
                          <a:effectLst/>
                        </a:rPr>
                        <a:t>407</a:t>
                      </a:r>
                    </a:p>
                  </a:txBody>
                  <a:tcPr marL="63630" marR="63630" marT="31815" marB="31815" anchor="ctr">
                    <a:lnL>
                      <a:noFill/>
                    </a:lnL>
                    <a:lnR>
                      <a:noFill/>
                    </a:lnR>
                    <a:lnT>
                      <a:noFill/>
                    </a:lnT>
                    <a:lnB>
                      <a:noFill/>
                    </a:lnB>
                  </a:tcPr>
                </a:tc>
                <a:tc>
                  <a:txBody>
                    <a:bodyPr/>
                    <a:lstStyle/>
                    <a:p>
                      <a:pPr algn="r" fontAlgn="ctr"/>
                      <a:r>
                        <a:rPr lang="en-US" sz="1300">
                          <a:effectLst/>
                        </a:rPr>
                        <a:t>8031</a:t>
                      </a:r>
                    </a:p>
                  </a:txBody>
                  <a:tcPr marL="63630" marR="63630" marT="31815" marB="31815" anchor="ctr">
                    <a:lnL>
                      <a:noFill/>
                    </a:lnL>
                    <a:lnR>
                      <a:noFill/>
                    </a:lnR>
                    <a:lnT>
                      <a:noFill/>
                    </a:lnT>
                    <a:lnB>
                      <a:noFill/>
                    </a:lnB>
                  </a:tcPr>
                </a:tc>
                <a:tc>
                  <a:txBody>
                    <a:bodyPr/>
                    <a:lstStyle/>
                    <a:p>
                      <a:pPr algn="r" fontAlgn="ctr"/>
                      <a:r>
                        <a:rPr lang="en-US" sz="1300">
                          <a:effectLst/>
                        </a:rPr>
                        <a:t>$164K</a:t>
                      </a:r>
                    </a:p>
                  </a:txBody>
                  <a:tcPr marL="63630" marR="63630" marT="31815" marB="31815" anchor="ctr">
                    <a:lnL>
                      <a:noFill/>
                    </a:lnL>
                    <a:lnR>
                      <a:noFill/>
                    </a:lnR>
                    <a:lnT>
                      <a:noFill/>
                    </a:lnT>
                    <a:lnB>
                      <a:noFill/>
                    </a:lnB>
                  </a:tcPr>
                </a:tc>
                <a:tc>
                  <a:txBody>
                    <a:bodyPr/>
                    <a:lstStyle/>
                    <a:p>
                      <a:pPr algn="r" fontAlgn="ctr"/>
                      <a:r>
                        <a:rPr lang="en-US" sz="1300">
                          <a:effectLst/>
                        </a:rPr>
                        <a:t>97.9%</a:t>
                      </a:r>
                    </a:p>
                  </a:txBody>
                  <a:tcPr marL="63630" marR="63630" marT="31815" marB="31815" anchor="ctr">
                    <a:lnL>
                      <a:noFill/>
                    </a:lnL>
                    <a:lnR>
                      <a:noFill/>
                    </a:lnR>
                    <a:lnT>
                      <a:noFill/>
                    </a:lnT>
                    <a:lnB>
                      <a:noFill/>
                    </a:lnB>
                  </a:tcPr>
                </a:tc>
                <a:tc>
                  <a:txBody>
                    <a:bodyPr/>
                    <a:lstStyle/>
                    <a:p>
                      <a:pPr algn="r" fontAlgn="ctr"/>
                      <a:r>
                        <a:rPr lang="en-US" sz="1300">
                          <a:effectLst/>
                        </a:rPr>
                        <a:t>$111</a:t>
                      </a:r>
                    </a:p>
                  </a:txBody>
                  <a:tcPr marL="63630" marR="63630" marT="31815" marB="31815" anchor="ctr">
                    <a:lnL>
                      <a:noFill/>
                    </a:lnL>
                    <a:lnR>
                      <a:noFill/>
                    </a:lnR>
                    <a:lnT>
                      <a:noFill/>
                    </a:lnT>
                    <a:lnB>
                      <a:noFill/>
                    </a:lnB>
                  </a:tcPr>
                </a:tc>
                <a:tc>
                  <a:txBody>
                    <a:bodyPr/>
                    <a:lstStyle/>
                    <a:p>
                      <a:pPr algn="r" fontAlgn="ctr"/>
                      <a:r>
                        <a:rPr lang="en-US" sz="1300">
                          <a:effectLst/>
                        </a:rPr>
                        <a:t>1</a:t>
                      </a:r>
                    </a:p>
                  </a:txBody>
                  <a:tcPr marL="63630" marR="63630" marT="31815" marB="31815" anchor="ctr">
                    <a:lnL>
                      <a:noFill/>
                    </a:lnL>
                    <a:lnR>
                      <a:noFill/>
                    </a:lnR>
                    <a:lnT>
                      <a:noFill/>
                    </a:lnT>
                    <a:lnB>
                      <a:noFill/>
                    </a:lnB>
                  </a:tcPr>
                </a:tc>
                <a:tc>
                  <a:txBody>
                    <a:bodyPr/>
                    <a:lstStyle/>
                    <a:p>
                      <a:pPr algn="r" fontAlgn="ctr"/>
                      <a:r>
                        <a:rPr lang="en-US" sz="1300">
                          <a:effectLst/>
                        </a:rPr>
                        <a:t>$160K</a:t>
                      </a:r>
                    </a:p>
                  </a:txBody>
                  <a:tcPr marL="63630" marR="63630" marT="31815" marB="31815" anchor="ctr">
                    <a:lnL>
                      <a:noFill/>
                    </a:lnL>
                    <a:lnR>
                      <a:noFill/>
                    </a:lnR>
                    <a:lnT>
                      <a:noFill/>
                    </a:lnT>
                    <a:lnB>
                      <a:noFill/>
                    </a:lnB>
                  </a:tcPr>
                </a:tc>
                <a:tc>
                  <a:txBody>
                    <a:bodyPr/>
                    <a:lstStyle/>
                    <a:p>
                      <a:pPr algn="r" fontAlgn="ctr"/>
                      <a:r>
                        <a:rPr lang="en-US" sz="1300">
                          <a:effectLst/>
                        </a:rPr>
                        <a:t>—</a:t>
                      </a:r>
                    </a:p>
                  </a:txBody>
                  <a:tcPr marL="63630" marR="63630" marT="31815" marB="31815" anchor="ctr">
                    <a:lnL>
                      <a:noFill/>
                    </a:lnL>
                    <a:lnR>
                      <a:noFill/>
                    </a:lnR>
                    <a:lnT>
                      <a:noFill/>
                    </a:lnT>
                    <a:lnB>
                      <a:noFill/>
                    </a:lnB>
                  </a:tcPr>
                </a:tc>
                <a:tc>
                  <a:txBody>
                    <a:bodyPr/>
                    <a:lstStyle/>
                    <a:p>
                      <a:pPr algn="r" fontAlgn="ctr"/>
                      <a:r>
                        <a:rPr lang="en-US" sz="1300">
                          <a:effectLst/>
                        </a:rPr>
                        <a:t>$124</a:t>
                      </a:r>
                    </a:p>
                  </a:txBody>
                  <a:tcPr marL="63630" marR="63630" marT="31815" marB="31815" anchor="ctr">
                    <a:lnL>
                      <a:noFill/>
                    </a:lnL>
                    <a:lnR>
                      <a:noFill/>
                    </a:lnR>
                    <a:lnT>
                      <a:noFill/>
                    </a:lnT>
                    <a:lnB>
                      <a:noFill/>
                    </a:lnB>
                  </a:tcPr>
                </a:tc>
                <a:tc>
                  <a:txBody>
                    <a:bodyPr/>
                    <a:lstStyle/>
                    <a:p>
                      <a:pPr algn="r" fontAlgn="ctr"/>
                      <a:r>
                        <a:rPr lang="en-US" sz="1300">
                          <a:effectLst/>
                        </a:rPr>
                        <a:t>25</a:t>
                      </a:r>
                    </a:p>
                  </a:txBody>
                  <a:tcPr marL="63630" marR="63630" marT="31815" marB="31815" anchor="ctr">
                    <a:lnL>
                      <a:noFill/>
                    </a:lnL>
                    <a:lnR>
                      <a:noFill/>
                    </a:lnR>
                    <a:lnT>
                      <a:noFill/>
                    </a:lnT>
                    <a:lnB>
                      <a:noFill/>
                    </a:lnB>
                  </a:tcPr>
                </a:tc>
                <a:tc>
                  <a:txBody>
                    <a:bodyPr/>
                    <a:lstStyle/>
                    <a:p>
                      <a:pPr algn="r" fontAlgn="ctr"/>
                      <a:r>
                        <a:rPr lang="en-US" sz="1300">
                          <a:effectLst/>
                        </a:rPr>
                        <a:t>5.25</a:t>
                      </a:r>
                    </a:p>
                  </a:txBody>
                  <a:tcPr marL="63630" marR="63630" marT="31815" marB="31815" anchor="ctr">
                    <a:lnL>
                      <a:noFill/>
                    </a:lnL>
                    <a:lnR>
                      <a:noFill/>
                    </a:lnR>
                    <a:lnT>
                      <a:noFill/>
                    </a:lnT>
                    <a:lnB>
                      <a:noFill/>
                    </a:lnB>
                  </a:tcPr>
                </a:tc>
                <a:tc>
                  <a:txBody>
                    <a:bodyPr/>
                    <a:lstStyle/>
                    <a:p>
                      <a:pPr algn="r" fontAlgn="ctr"/>
                      <a:r>
                        <a:rPr lang="en-US" sz="1300">
                          <a:effectLst/>
                        </a:rPr>
                        <a:t>NaN</a:t>
                      </a:r>
                    </a:p>
                  </a:txBody>
                  <a:tcPr marL="63630" marR="63630" marT="31815" marB="31815" anchor="ctr">
                    <a:lnL>
                      <a:noFill/>
                    </a:lnL>
                    <a:lnR>
                      <a:noFill/>
                    </a:lnR>
                    <a:lnT>
                      <a:noFill/>
                    </a:lnT>
                    <a:lnB>
                      <a:noFill/>
                    </a:lnB>
                  </a:tcPr>
                </a:tc>
                <a:tc>
                  <a:txBody>
                    <a:bodyPr/>
                    <a:lstStyle/>
                    <a:p>
                      <a:pPr algn="r" fontAlgn="ctr"/>
                      <a:r>
                        <a:rPr lang="en-US" sz="1300" dirty="0" err="1">
                          <a:effectLst/>
                        </a:rPr>
                        <a:t>NaN</a:t>
                      </a:r>
                      <a:endParaRPr lang="en-US" sz="1300" dirty="0">
                        <a:effectLst/>
                      </a:endParaRPr>
                    </a:p>
                  </a:txBody>
                  <a:tcPr marL="63630" marR="63630" marT="31815" marB="31815" anchor="ctr">
                    <a:lnL>
                      <a:noFill/>
                    </a:lnL>
                    <a:lnR>
                      <a:noFill/>
                    </a:lnR>
                    <a:lnT>
                      <a:noFill/>
                    </a:lnT>
                    <a:lnB>
                      <a:noFill/>
                    </a:lnB>
                  </a:tcPr>
                </a:tc>
                <a:extLst>
                  <a:ext uri="{0D108BD9-81ED-4DB2-BD59-A6C34878D82A}">
                    <a16:rowId xmlns:a16="http://schemas.microsoft.com/office/drawing/2014/main" val="2831388789"/>
                  </a:ext>
                </a:extLst>
              </a:tr>
            </a:tbl>
          </a:graphicData>
        </a:graphic>
      </p:graphicFrame>
    </p:spTree>
    <p:extLst>
      <p:ext uri="{BB962C8B-B14F-4D97-AF65-F5344CB8AC3E}">
        <p14:creationId xmlns:p14="http://schemas.microsoft.com/office/powerpoint/2010/main" val="87755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3421-FE8A-EE4E-80B7-9E3E0330DE5E}"/>
              </a:ext>
            </a:extLst>
          </p:cNvPr>
          <p:cNvSpPr>
            <a:spLocks noGrp="1"/>
          </p:cNvSpPr>
          <p:nvPr>
            <p:ph type="title"/>
          </p:nvPr>
        </p:nvSpPr>
        <p:spPr/>
        <p:txBody>
          <a:bodyPr>
            <a:normAutofit/>
          </a:bodyPr>
          <a:lstStyle/>
          <a:p>
            <a:r>
              <a:rPr lang="en-US" sz="4000" b="1" dirty="0"/>
              <a:t>Data Acquisition and Manipulation</a:t>
            </a:r>
            <a:endParaRPr lang="en-US" sz="4000" dirty="0"/>
          </a:p>
        </p:txBody>
      </p:sp>
      <p:sp>
        <p:nvSpPr>
          <p:cNvPr id="6" name="Content Placeholder 5">
            <a:extLst>
              <a:ext uri="{FF2B5EF4-FFF2-40B4-BE49-F238E27FC236}">
                <a16:creationId xmlns:a16="http://schemas.microsoft.com/office/drawing/2014/main" id="{F3BB0F18-0ECF-A74E-BD7D-053061FB48F9}"/>
              </a:ext>
            </a:extLst>
          </p:cNvPr>
          <p:cNvSpPr>
            <a:spLocks noGrp="1"/>
          </p:cNvSpPr>
          <p:nvPr>
            <p:ph idx="1"/>
          </p:nvPr>
        </p:nvSpPr>
        <p:spPr/>
        <p:txBody>
          <a:bodyPr/>
          <a:lstStyle/>
          <a:p>
            <a:pPr marL="0" indent="0">
              <a:buNone/>
            </a:pPr>
            <a:r>
              <a:rPr lang="en-US" dirty="0"/>
              <a:t>As we can see, some of the data for our metrics of interest are written in different formats, After using Python to clean our original data, the data is uniform and ready for analysis.</a:t>
            </a:r>
          </a:p>
          <a:p>
            <a:pPr marL="0" indent="0">
              <a:buNone/>
            </a:pPr>
            <a:endParaRPr lang="en-US" dirty="0"/>
          </a:p>
        </p:txBody>
      </p:sp>
      <p:graphicFrame>
        <p:nvGraphicFramePr>
          <p:cNvPr id="7" name="Table 6">
            <a:extLst>
              <a:ext uri="{FF2B5EF4-FFF2-40B4-BE49-F238E27FC236}">
                <a16:creationId xmlns:a16="http://schemas.microsoft.com/office/drawing/2014/main" id="{4C3B032D-3C44-604C-8551-28357289C0E4}"/>
              </a:ext>
            </a:extLst>
          </p:cNvPr>
          <p:cNvGraphicFramePr>
            <a:graphicFrameLocks noGrp="1"/>
          </p:cNvGraphicFramePr>
          <p:nvPr>
            <p:extLst>
              <p:ext uri="{D42A27DB-BD31-4B8C-83A1-F6EECF244321}">
                <p14:modId xmlns:p14="http://schemas.microsoft.com/office/powerpoint/2010/main" val="2650711359"/>
              </p:ext>
            </p:extLst>
          </p:nvPr>
        </p:nvGraphicFramePr>
        <p:xfrm>
          <a:off x="677334" y="3072985"/>
          <a:ext cx="8061937" cy="2968380"/>
        </p:xfrm>
        <a:graphic>
          <a:graphicData uri="http://schemas.openxmlformats.org/drawingml/2006/table">
            <a:tbl>
              <a:tblPr/>
              <a:tblGrid>
                <a:gridCol w="620149">
                  <a:extLst>
                    <a:ext uri="{9D8B030D-6E8A-4147-A177-3AD203B41FA5}">
                      <a16:colId xmlns:a16="http://schemas.microsoft.com/office/drawing/2014/main" val="4202023438"/>
                    </a:ext>
                  </a:extLst>
                </a:gridCol>
                <a:gridCol w="620149">
                  <a:extLst>
                    <a:ext uri="{9D8B030D-6E8A-4147-A177-3AD203B41FA5}">
                      <a16:colId xmlns:a16="http://schemas.microsoft.com/office/drawing/2014/main" val="2932640065"/>
                    </a:ext>
                  </a:extLst>
                </a:gridCol>
                <a:gridCol w="620149">
                  <a:extLst>
                    <a:ext uri="{9D8B030D-6E8A-4147-A177-3AD203B41FA5}">
                      <a16:colId xmlns:a16="http://schemas.microsoft.com/office/drawing/2014/main" val="1596301419"/>
                    </a:ext>
                  </a:extLst>
                </a:gridCol>
                <a:gridCol w="620149">
                  <a:extLst>
                    <a:ext uri="{9D8B030D-6E8A-4147-A177-3AD203B41FA5}">
                      <a16:colId xmlns:a16="http://schemas.microsoft.com/office/drawing/2014/main" val="520549693"/>
                    </a:ext>
                  </a:extLst>
                </a:gridCol>
                <a:gridCol w="620149">
                  <a:extLst>
                    <a:ext uri="{9D8B030D-6E8A-4147-A177-3AD203B41FA5}">
                      <a16:colId xmlns:a16="http://schemas.microsoft.com/office/drawing/2014/main" val="51017206"/>
                    </a:ext>
                  </a:extLst>
                </a:gridCol>
                <a:gridCol w="620149">
                  <a:extLst>
                    <a:ext uri="{9D8B030D-6E8A-4147-A177-3AD203B41FA5}">
                      <a16:colId xmlns:a16="http://schemas.microsoft.com/office/drawing/2014/main" val="1692653497"/>
                    </a:ext>
                  </a:extLst>
                </a:gridCol>
                <a:gridCol w="620149">
                  <a:extLst>
                    <a:ext uri="{9D8B030D-6E8A-4147-A177-3AD203B41FA5}">
                      <a16:colId xmlns:a16="http://schemas.microsoft.com/office/drawing/2014/main" val="1312696997"/>
                    </a:ext>
                  </a:extLst>
                </a:gridCol>
                <a:gridCol w="620149">
                  <a:extLst>
                    <a:ext uri="{9D8B030D-6E8A-4147-A177-3AD203B41FA5}">
                      <a16:colId xmlns:a16="http://schemas.microsoft.com/office/drawing/2014/main" val="327191423"/>
                    </a:ext>
                  </a:extLst>
                </a:gridCol>
                <a:gridCol w="620149">
                  <a:extLst>
                    <a:ext uri="{9D8B030D-6E8A-4147-A177-3AD203B41FA5}">
                      <a16:colId xmlns:a16="http://schemas.microsoft.com/office/drawing/2014/main" val="4196427011"/>
                    </a:ext>
                  </a:extLst>
                </a:gridCol>
                <a:gridCol w="620149">
                  <a:extLst>
                    <a:ext uri="{9D8B030D-6E8A-4147-A177-3AD203B41FA5}">
                      <a16:colId xmlns:a16="http://schemas.microsoft.com/office/drawing/2014/main" val="3080673018"/>
                    </a:ext>
                  </a:extLst>
                </a:gridCol>
                <a:gridCol w="620149">
                  <a:extLst>
                    <a:ext uri="{9D8B030D-6E8A-4147-A177-3AD203B41FA5}">
                      <a16:colId xmlns:a16="http://schemas.microsoft.com/office/drawing/2014/main" val="3014315332"/>
                    </a:ext>
                  </a:extLst>
                </a:gridCol>
                <a:gridCol w="620149">
                  <a:extLst>
                    <a:ext uri="{9D8B030D-6E8A-4147-A177-3AD203B41FA5}">
                      <a16:colId xmlns:a16="http://schemas.microsoft.com/office/drawing/2014/main" val="3061892617"/>
                    </a:ext>
                  </a:extLst>
                </a:gridCol>
                <a:gridCol w="620149">
                  <a:extLst>
                    <a:ext uri="{9D8B030D-6E8A-4147-A177-3AD203B41FA5}">
                      <a16:colId xmlns:a16="http://schemas.microsoft.com/office/drawing/2014/main" val="321490171"/>
                    </a:ext>
                  </a:extLst>
                </a:gridCol>
              </a:tblGrid>
              <a:tr h="1136389">
                <a:tc>
                  <a:txBody>
                    <a:bodyPr/>
                    <a:lstStyle/>
                    <a:p>
                      <a:pPr algn="r" fontAlgn="ctr"/>
                      <a:r>
                        <a:rPr lang="en-US" sz="900" b="1">
                          <a:effectLst/>
                        </a:rPr>
                        <a:t>zipcode</a:t>
                      </a:r>
                    </a:p>
                  </a:txBody>
                  <a:tcPr marL="43612" marR="43612" marT="21806" marB="21806" anchor="ctr">
                    <a:lnL>
                      <a:noFill/>
                    </a:lnL>
                    <a:lnR>
                      <a:noFill/>
                    </a:lnR>
                    <a:lnT>
                      <a:noFill/>
                    </a:lnT>
                    <a:lnB>
                      <a:noFill/>
                    </a:lnB>
                  </a:tcPr>
                </a:tc>
                <a:tc>
                  <a:txBody>
                    <a:bodyPr/>
                    <a:lstStyle/>
                    <a:p>
                      <a:pPr algn="r" fontAlgn="ctr"/>
                      <a:r>
                        <a:rPr lang="en-US" sz="900" b="1">
                          <a:effectLst/>
                        </a:rPr>
                        <a:t>med_list_price</a:t>
                      </a:r>
                    </a:p>
                  </a:txBody>
                  <a:tcPr marL="43612" marR="43612" marT="21806" marB="21806" anchor="ctr">
                    <a:lnL>
                      <a:noFill/>
                    </a:lnL>
                    <a:lnR>
                      <a:noFill/>
                    </a:lnR>
                    <a:lnT>
                      <a:noFill/>
                    </a:lnT>
                    <a:lnB>
                      <a:noFill/>
                    </a:lnB>
                  </a:tcPr>
                </a:tc>
                <a:tc>
                  <a:txBody>
                    <a:bodyPr/>
                    <a:lstStyle/>
                    <a:p>
                      <a:pPr algn="r" fontAlgn="ctr"/>
                      <a:r>
                        <a:rPr lang="en-US" sz="900" b="1">
                          <a:effectLst/>
                        </a:rPr>
                        <a:t>avg_sale</a:t>
                      </a:r>
                    </a:p>
                  </a:txBody>
                  <a:tcPr marL="43612" marR="43612" marT="21806" marB="21806" anchor="ctr">
                    <a:lnL>
                      <a:noFill/>
                    </a:lnL>
                    <a:lnR>
                      <a:noFill/>
                    </a:lnR>
                    <a:lnT>
                      <a:noFill/>
                    </a:lnT>
                    <a:lnB>
                      <a:noFill/>
                    </a:lnB>
                  </a:tcPr>
                </a:tc>
                <a:tc>
                  <a:txBody>
                    <a:bodyPr/>
                    <a:lstStyle/>
                    <a:p>
                      <a:pPr algn="r" fontAlgn="ctr"/>
                      <a:r>
                        <a:rPr lang="en-US" sz="900" b="1">
                          <a:effectLst/>
                        </a:rPr>
                        <a:t>med_list_per_sqft</a:t>
                      </a:r>
                    </a:p>
                  </a:txBody>
                  <a:tcPr marL="43612" marR="43612" marT="21806" marB="21806" anchor="ctr">
                    <a:lnL>
                      <a:noFill/>
                    </a:lnL>
                    <a:lnR>
                      <a:noFill/>
                    </a:lnR>
                    <a:lnT>
                      <a:noFill/>
                    </a:lnT>
                    <a:lnB>
                      <a:noFill/>
                    </a:lnB>
                  </a:tcPr>
                </a:tc>
                <a:tc>
                  <a:txBody>
                    <a:bodyPr/>
                    <a:lstStyle/>
                    <a:p>
                      <a:pPr algn="r" fontAlgn="ctr"/>
                      <a:r>
                        <a:rPr lang="en-US" sz="900" b="1">
                          <a:effectLst/>
                        </a:rPr>
                        <a:t>avg_num_offers</a:t>
                      </a:r>
                    </a:p>
                  </a:txBody>
                  <a:tcPr marL="43612" marR="43612" marT="21806" marB="21806" anchor="ctr">
                    <a:lnL>
                      <a:noFill/>
                    </a:lnL>
                    <a:lnR>
                      <a:noFill/>
                    </a:lnR>
                    <a:lnT>
                      <a:noFill/>
                    </a:lnT>
                    <a:lnB>
                      <a:noFill/>
                    </a:lnB>
                  </a:tcPr>
                </a:tc>
                <a:tc>
                  <a:txBody>
                    <a:bodyPr/>
                    <a:lstStyle/>
                    <a:p>
                      <a:pPr algn="r" fontAlgn="ctr"/>
                      <a:r>
                        <a:rPr lang="en-US" sz="900" b="1">
                          <a:effectLst/>
                        </a:rPr>
                        <a:t>med_sale_price</a:t>
                      </a:r>
                    </a:p>
                  </a:txBody>
                  <a:tcPr marL="43612" marR="43612" marT="21806" marB="21806" anchor="ctr">
                    <a:lnL>
                      <a:noFill/>
                    </a:lnL>
                    <a:lnR>
                      <a:noFill/>
                    </a:lnR>
                    <a:lnT>
                      <a:noFill/>
                    </a:lnT>
                    <a:lnB>
                      <a:noFill/>
                    </a:lnB>
                  </a:tcPr>
                </a:tc>
                <a:tc>
                  <a:txBody>
                    <a:bodyPr/>
                    <a:lstStyle/>
                    <a:p>
                      <a:pPr algn="r" fontAlgn="ctr"/>
                      <a:r>
                        <a:rPr lang="en-US" sz="900" b="1" dirty="0" err="1">
                          <a:effectLst/>
                        </a:rPr>
                        <a:t>avg_down_payment</a:t>
                      </a:r>
                      <a:endParaRPr lang="en-US" sz="900" b="1" dirty="0">
                        <a:effectLst/>
                      </a:endParaRPr>
                    </a:p>
                  </a:txBody>
                  <a:tcPr marL="43612" marR="43612" marT="21806" marB="21806" anchor="ctr">
                    <a:lnL>
                      <a:noFill/>
                    </a:lnL>
                    <a:lnR>
                      <a:noFill/>
                    </a:lnR>
                    <a:lnT>
                      <a:noFill/>
                    </a:lnT>
                    <a:lnB>
                      <a:noFill/>
                    </a:lnB>
                  </a:tcPr>
                </a:tc>
                <a:tc>
                  <a:txBody>
                    <a:bodyPr/>
                    <a:lstStyle/>
                    <a:p>
                      <a:pPr algn="r" fontAlgn="ctr"/>
                      <a:r>
                        <a:rPr lang="en-US" sz="900" b="1">
                          <a:effectLst/>
                        </a:rPr>
                        <a:t>med_sale_per_sqft</a:t>
                      </a:r>
                    </a:p>
                  </a:txBody>
                  <a:tcPr marL="43612" marR="43612" marT="21806" marB="21806" anchor="ctr">
                    <a:lnL>
                      <a:noFill/>
                    </a:lnL>
                    <a:lnR>
                      <a:noFill/>
                    </a:lnR>
                    <a:lnT>
                      <a:noFill/>
                    </a:lnT>
                    <a:lnB>
                      <a:noFill/>
                    </a:lnB>
                  </a:tcPr>
                </a:tc>
                <a:tc>
                  <a:txBody>
                    <a:bodyPr/>
                    <a:lstStyle/>
                    <a:p>
                      <a:pPr algn="r" fontAlgn="ctr"/>
                      <a:r>
                        <a:rPr lang="en-US" sz="900" b="1">
                          <a:effectLst/>
                        </a:rPr>
                        <a:t>num_sold</a:t>
                      </a:r>
                    </a:p>
                  </a:txBody>
                  <a:tcPr marL="43612" marR="43612" marT="21806" marB="21806" anchor="ctr">
                    <a:lnL>
                      <a:noFill/>
                    </a:lnL>
                    <a:lnR>
                      <a:noFill/>
                    </a:lnR>
                    <a:lnT>
                      <a:noFill/>
                    </a:lnT>
                    <a:lnB>
                      <a:noFill/>
                    </a:lnB>
                  </a:tcPr>
                </a:tc>
                <a:tc>
                  <a:txBody>
                    <a:bodyPr/>
                    <a:lstStyle/>
                    <a:p>
                      <a:pPr algn="r" fontAlgn="ctr"/>
                      <a:r>
                        <a:rPr lang="en-US" sz="900" b="1">
                          <a:effectLst/>
                        </a:rPr>
                        <a:t>ele_school_mean</a:t>
                      </a:r>
                    </a:p>
                  </a:txBody>
                  <a:tcPr marL="43612" marR="43612" marT="21806" marB="21806" anchor="ctr">
                    <a:lnL>
                      <a:noFill/>
                    </a:lnL>
                    <a:lnR>
                      <a:noFill/>
                    </a:lnR>
                    <a:lnT>
                      <a:noFill/>
                    </a:lnT>
                    <a:lnB>
                      <a:noFill/>
                    </a:lnB>
                  </a:tcPr>
                </a:tc>
                <a:tc>
                  <a:txBody>
                    <a:bodyPr/>
                    <a:lstStyle/>
                    <a:p>
                      <a:pPr algn="r" fontAlgn="ctr"/>
                      <a:r>
                        <a:rPr lang="en-US" sz="900" b="1">
                          <a:effectLst/>
                        </a:rPr>
                        <a:t>mid_school_mean</a:t>
                      </a:r>
                    </a:p>
                  </a:txBody>
                  <a:tcPr marL="43612" marR="43612" marT="21806" marB="21806" anchor="ctr">
                    <a:lnL>
                      <a:noFill/>
                    </a:lnL>
                    <a:lnR>
                      <a:noFill/>
                    </a:lnR>
                    <a:lnT>
                      <a:noFill/>
                    </a:lnT>
                    <a:lnB>
                      <a:noFill/>
                    </a:lnB>
                  </a:tcPr>
                </a:tc>
                <a:tc>
                  <a:txBody>
                    <a:bodyPr/>
                    <a:lstStyle/>
                    <a:p>
                      <a:pPr algn="r" fontAlgn="ctr"/>
                      <a:r>
                        <a:rPr lang="en-US" sz="900" b="1">
                          <a:effectLst/>
                        </a:rPr>
                        <a:t>high_school_mean</a:t>
                      </a:r>
                    </a:p>
                  </a:txBody>
                  <a:tcPr marL="43612" marR="43612" marT="21806" marB="21806" anchor="ctr">
                    <a:lnL>
                      <a:noFill/>
                    </a:lnL>
                    <a:lnR>
                      <a:noFill/>
                    </a:lnR>
                    <a:lnT>
                      <a:noFill/>
                    </a:lnT>
                    <a:lnB>
                      <a:noFill/>
                    </a:lnB>
                  </a:tcPr>
                </a:tc>
                <a:tc>
                  <a:txBody>
                    <a:bodyPr/>
                    <a:lstStyle/>
                    <a:p>
                      <a:endParaRPr lang="en-US" sz="900"/>
                    </a:p>
                  </a:txBody>
                  <a:tcPr marL="43612" marR="43612" marT="21806" marB="21806">
                    <a:lnL>
                      <a:noFill/>
                    </a:lnL>
                  </a:tcPr>
                </a:tc>
                <a:extLst>
                  <a:ext uri="{0D108BD9-81ED-4DB2-BD59-A6C34878D82A}">
                    <a16:rowId xmlns:a16="http://schemas.microsoft.com/office/drawing/2014/main" val="1921299306"/>
                  </a:ext>
                </a:extLst>
              </a:tr>
              <a:tr h="261713">
                <a:tc>
                  <a:txBody>
                    <a:bodyPr/>
                    <a:lstStyle/>
                    <a:p>
                      <a:pPr algn="r" fontAlgn="ctr"/>
                      <a:r>
                        <a:rPr lang="en-US" sz="900" b="1">
                          <a:effectLst/>
                        </a:rPr>
                        <a:t>16</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07017</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270000.0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104.2%</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$116</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285000.0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$134</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16</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5.000000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3.800000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4.400000</a:t>
                      </a:r>
                    </a:p>
                  </a:txBody>
                  <a:tcPr marL="43612" marR="43612" marT="21806" marB="21806" anchor="ctr">
                    <a:lnL>
                      <a:noFill/>
                    </a:lnL>
                    <a:lnR>
                      <a:noFill/>
                    </a:lnR>
                    <a:lnB>
                      <a:noFill/>
                    </a:lnB>
                    <a:solidFill>
                      <a:srgbClr val="F5F5F5"/>
                    </a:solidFill>
                  </a:tcPr>
                </a:tc>
                <a:extLst>
                  <a:ext uri="{0D108BD9-81ED-4DB2-BD59-A6C34878D82A}">
                    <a16:rowId xmlns:a16="http://schemas.microsoft.com/office/drawing/2014/main" val="3760649228"/>
                  </a:ext>
                </a:extLst>
              </a:tr>
              <a:tr h="261713">
                <a:tc>
                  <a:txBody>
                    <a:bodyPr/>
                    <a:lstStyle/>
                    <a:p>
                      <a:pPr algn="r" fontAlgn="ctr"/>
                      <a:r>
                        <a:rPr lang="en-US" sz="900" b="1">
                          <a:effectLst/>
                        </a:rPr>
                        <a:t>136</a:t>
                      </a:r>
                    </a:p>
                  </a:txBody>
                  <a:tcPr marL="43612" marR="43612" marT="21806" marB="21806" anchor="ctr">
                    <a:lnL>
                      <a:noFill/>
                    </a:lnL>
                    <a:lnR>
                      <a:noFill/>
                    </a:lnR>
                    <a:lnT>
                      <a:noFill/>
                    </a:lnT>
                    <a:lnB>
                      <a:noFill/>
                    </a:lnB>
                  </a:tcPr>
                </a:tc>
                <a:tc>
                  <a:txBody>
                    <a:bodyPr/>
                    <a:lstStyle/>
                    <a:p>
                      <a:pPr algn="r" fontAlgn="ctr"/>
                      <a:r>
                        <a:rPr lang="en-US" sz="900">
                          <a:effectLst/>
                        </a:rPr>
                        <a:t>07407</a:t>
                      </a:r>
                    </a:p>
                  </a:txBody>
                  <a:tcPr marL="43612" marR="43612" marT="21806" marB="21806" anchor="ctr">
                    <a:lnL>
                      <a:noFill/>
                    </a:lnL>
                    <a:lnR>
                      <a:noFill/>
                    </a:lnR>
                    <a:lnT>
                      <a:noFill/>
                    </a:lnT>
                    <a:lnB>
                      <a:noFill/>
                    </a:lnB>
                  </a:tcPr>
                </a:tc>
                <a:tc>
                  <a:txBody>
                    <a:bodyPr/>
                    <a:lstStyle/>
                    <a:p>
                      <a:pPr algn="r" fontAlgn="ctr"/>
                      <a:r>
                        <a:rPr lang="en-US" sz="900">
                          <a:effectLst/>
                        </a:rPr>
                        <a:t>365000.0</a:t>
                      </a:r>
                    </a:p>
                  </a:txBody>
                  <a:tcPr marL="43612" marR="43612" marT="21806" marB="21806" anchor="ctr">
                    <a:lnL>
                      <a:noFill/>
                    </a:lnL>
                    <a:lnR>
                      <a:noFill/>
                    </a:lnR>
                    <a:lnT>
                      <a:noFill/>
                    </a:lnT>
                    <a:lnB>
                      <a:noFill/>
                    </a:lnB>
                  </a:tcPr>
                </a:tc>
                <a:tc>
                  <a:txBody>
                    <a:bodyPr/>
                    <a:lstStyle/>
                    <a:p>
                      <a:pPr algn="r" fontAlgn="ctr"/>
                      <a:r>
                        <a:rPr lang="en-US" sz="900">
                          <a:effectLst/>
                        </a:rPr>
                        <a:t>100.0%</a:t>
                      </a:r>
                    </a:p>
                  </a:txBody>
                  <a:tcPr marL="43612" marR="43612" marT="21806" marB="21806" anchor="ctr">
                    <a:lnL>
                      <a:noFill/>
                    </a:lnL>
                    <a:lnR>
                      <a:noFill/>
                    </a:lnR>
                    <a:lnT>
                      <a:noFill/>
                    </a:lnT>
                    <a:lnB>
                      <a:noFill/>
                    </a:lnB>
                  </a:tcPr>
                </a:tc>
                <a:tc>
                  <a:txBody>
                    <a:bodyPr/>
                    <a:lstStyle/>
                    <a:p>
                      <a:pPr algn="r" fontAlgn="ctr"/>
                      <a:r>
                        <a:rPr lang="en-US" sz="900">
                          <a:effectLst/>
                        </a:rPr>
                        <a:t>$237</a:t>
                      </a:r>
                    </a:p>
                  </a:txBody>
                  <a:tcPr marL="43612" marR="43612" marT="21806" marB="21806" anchor="ctr">
                    <a:lnL>
                      <a:noFill/>
                    </a:lnL>
                    <a:lnR>
                      <a:noFill/>
                    </a:lnR>
                    <a:lnT>
                      <a:noFill/>
                    </a:lnT>
                    <a:lnB>
                      <a:noFill/>
                    </a:lnB>
                  </a:tcPr>
                </a:tc>
                <a:tc>
                  <a:txBody>
                    <a:bodyPr/>
                    <a:lstStyle/>
                    <a:p>
                      <a:pPr algn="r" fontAlgn="ctr"/>
                      <a:r>
                        <a:rPr lang="en-US" sz="900">
                          <a:effectLst/>
                        </a:rPr>
                        <a:t>1</a:t>
                      </a:r>
                    </a:p>
                  </a:txBody>
                  <a:tcPr marL="43612" marR="43612" marT="21806" marB="21806" anchor="ctr">
                    <a:lnL>
                      <a:noFill/>
                    </a:lnL>
                    <a:lnR>
                      <a:noFill/>
                    </a:lnR>
                    <a:lnT>
                      <a:noFill/>
                    </a:lnT>
                    <a:lnB>
                      <a:noFill/>
                    </a:lnB>
                  </a:tcPr>
                </a:tc>
                <a:tc>
                  <a:txBody>
                    <a:bodyPr/>
                    <a:lstStyle/>
                    <a:p>
                      <a:pPr algn="r" fontAlgn="ctr"/>
                      <a:r>
                        <a:rPr lang="en-US" sz="900">
                          <a:effectLst/>
                        </a:rPr>
                        <a:t>360000.0</a:t>
                      </a:r>
                    </a:p>
                  </a:txBody>
                  <a:tcPr marL="43612" marR="43612" marT="21806" marB="21806" anchor="ctr">
                    <a:lnL>
                      <a:noFill/>
                    </a:lnL>
                    <a:lnR>
                      <a:noFill/>
                    </a:lnR>
                    <a:lnT>
                      <a:noFill/>
                    </a:lnT>
                    <a:lnB>
                      <a:noFill/>
                    </a:lnB>
                  </a:tcPr>
                </a:tc>
                <a:tc>
                  <a:txBody>
                    <a:bodyPr/>
                    <a:lstStyle/>
                    <a:p>
                      <a:pPr algn="r" fontAlgn="ctr"/>
                      <a:r>
                        <a:rPr lang="en-US" sz="900">
                          <a:effectLst/>
                        </a:rPr>
                        <a:t>10.0</a:t>
                      </a:r>
                    </a:p>
                  </a:txBody>
                  <a:tcPr marL="43612" marR="43612" marT="21806" marB="21806" anchor="ctr">
                    <a:lnL>
                      <a:noFill/>
                    </a:lnL>
                    <a:lnR>
                      <a:noFill/>
                    </a:lnR>
                    <a:lnT>
                      <a:noFill/>
                    </a:lnT>
                    <a:lnB>
                      <a:noFill/>
                    </a:lnB>
                  </a:tcPr>
                </a:tc>
                <a:tc>
                  <a:txBody>
                    <a:bodyPr/>
                    <a:lstStyle/>
                    <a:p>
                      <a:pPr algn="r" fontAlgn="ctr"/>
                      <a:r>
                        <a:rPr lang="en-US" sz="900">
                          <a:effectLst/>
                        </a:rPr>
                        <a:t>$217</a:t>
                      </a:r>
                    </a:p>
                  </a:txBody>
                  <a:tcPr marL="43612" marR="43612" marT="21806" marB="21806" anchor="ctr">
                    <a:lnL>
                      <a:noFill/>
                    </a:lnL>
                    <a:lnR>
                      <a:noFill/>
                    </a:lnR>
                    <a:lnT>
                      <a:noFill/>
                    </a:lnT>
                    <a:lnB>
                      <a:noFill/>
                    </a:lnB>
                  </a:tcPr>
                </a:tc>
                <a:tc>
                  <a:txBody>
                    <a:bodyPr/>
                    <a:lstStyle/>
                    <a:p>
                      <a:pPr algn="r" fontAlgn="ctr"/>
                      <a:r>
                        <a:rPr lang="en-US" sz="900">
                          <a:effectLst/>
                        </a:rPr>
                        <a:t>26</a:t>
                      </a:r>
                    </a:p>
                  </a:txBody>
                  <a:tcPr marL="43612" marR="43612" marT="21806" marB="21806" anchor="ctr">
                    <a:lnL>
                      <a:noFill/>
                    </a:lnL>
                    <a:lnR>
                      <a:noFill/>
                    </a:lnR>
                    <a:lnT>
                      <a:noFill/>
                    </a:lnT>
                    <a:lnB>
                      <a:noFill/>
                    </a:lnB>
                  </a:tcPr>
                </a:tc>
                <a:tc>
                  <a:txBody>
                    <a:bodyPr/>
                    <a:lstStyle/>
                    <a:p>
                      <a:pPr algn="r" fontAlgn="ctr"/>
                      <a:r>
                        <a:rPr lang="en-US" sz="900">
                          <a:effectLst/>
                        </a:rPr>
                        <a:t>5.400000</a:t>
                      </a:r>
                    </a:p>
                  </a:txBody>
                  <a:tcPr marL="43612" marR="43612" marT="21806" marB="21806" anchor="ctr">
                    <a:lnL>
                      <a:noFill/>
                    </a:lnL>
                    <a:lnR>
                      <a:noFill/>
                    </a:lnR>
                    <a:lnT>
                      <a:noFill/>
                    </a:lnT>
                    <a:lnB>
                      <a:noFill/>
                    </a:lnB>
                  </a:tcPr>
                </a:tc>
                <a:tc>
                  <a:txBody>
                    <a:bodyPr/>
                    <a:lstStyle/>
                    <a:p>
                      <a:pPr algn="r" fontAlgn="ctr"/>
                      <a:r>
                        <a:rPr lang="en-US" sz="900">
                          <a:effectLst/>
                        </a:rPr>
                        <a:t>5.400000</a:t>
                      </a:r>
                    </a:p>
                  </a:txBody>
                  <a:tcPr marL="43612" marR="43612" marT="21806" marB="21806" anchor="ctr">
                    <a:lnL>
                      <a:noFill/>
                    </a:lnL>
                    <a:lnR>
                      <a:noFill/>
                    </a:lnR>
                    <a:lnT>
                      <a:noFill/>
                    </a:lnT>
                    <a:lnB>
                      <a:noFill/>
                    </a:lnB>
                  </a:tcPr>
                </a:tc>
                <a:tc>
                  <a:txBody>
                    <a:bodyPr/>
                    <a:lstStyle/>
                    <a:p>
                      <a:pPr algn="r" fontAlgn="ctr"/>
                      <a:r>
                        <a:rPr lang="en-US" sz="900">
                          <a:effectLst/>
                        </a:rPr>
                        <a:t>5.400000</a:t>
                      </a:r>
                    </a:p>
                  </a:txBody>
                  <a:tcPr marL="43612" marR="43612" marT="21806" marB="21806" anchor="ctr">
                    <a:lnL>
                      <a:noFill/>
                    </a:lnL>
                    <a:lnR>
                      <a:noFill/>
                    </a:lnR>
                    <a:lnT>
                      <a:noFill/>
                    </a:lnT>
                    <a:lnB>
                      <a:noFill/>
                    </a:lnB>
                  </a:tcPr>
                </a:tc>
                <a:extLst>
                  <a:ext uri="{0D108BD9-81ED-4DB2-BD59-A6C34878D82A}">
                    <a16:rowId xmlns:a16="http://schemas.microsoft.com/office/drawing/2014/main" val="963846447"/>
                  </a:ext>
                </a:extLst>
              </a:tr>
              <a:tr h="261713">
                <a:tc>
                  <a:txBody>
                    <a:bodyPr/>
                    <a:lstStyle/>
                    <a:p>
                      <a:pPr algn="r" fontAlgn="ctr"/>
                      <a:r>
                        <a:rPr lang="en-US" sz="900" b="1">
                          <a:effectLst/>
                        </a:rPr>
                        <a:t>268</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07746</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600000.0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98.3%</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$211</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556000.0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$214</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40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7.800000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7.500000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7.000000</a:t>
                      </a:r>
                    </a:p>
                  </a:txBody>
                  <a:tcPr marL="43612" marR="43612" marT="21806" marB="21806" anchor="ctr">
                    <a:lnL>
                      <a:noFill/>
                    </a:lnL>
                    <a:lnR>
                      <a:noFill/>
                    </a:lnR>
                    <a:lnT>
                      <a:noFill/>
                    </a:lnT>
                    <a:lnB>
                      <a:noFill/>
                    </a:lnB>
                    <a:solidFill>
                      <a:srgbClr val="F5F5F5"/>
                    </a:solidFill>
                  </a:tcPr>
                </a:tc>
                <a:extLst>
                  <a:ext uri="{0D108BD9-81ED-4DB2-BD59-A6C34878D82A}">
                    <a16:rowId xmlns:a16="http://schemas.microsoft.com/office/drawing/2014/main" val="2644315715"/>
                  </a:ext>
                </a:extLst>
              </a:tr>
              <a:tr h="261713">
                <a:tc>
                  <a:txBody>
                    <a:bodyPr/>
                    <a:lstStyle/>
                    <a:p>
                      <a:pPr algn="r" fontAlgn="ctr"/>
                      <a:r>
                        <a:rPr lang="en-US" sz="900" b="1">
                          <a:effectLst/>
                        </a:rPr>
                        <a:t>389</a:t>
                      </a:r>
                    </a:p>
                  </a:txBody>
                  <a:tcPr marL="43612" marR="43612" marT="21806" marB="21806" anchor="ctr">
                    <a:lnL>
                      <a:noFill/>
                    </a:lnL>
                    <a:lnR>
                      <a:noFill/>
                    </a:lnR>
                    <a:lnT>
                      <a:noFill/>
                    </a:lnT>
                    <a:lnB>
                      <a:noFill/>
                    </a:lnB>
                  </a:tcPr>
                </a:tc>
                <a:tc>
                  <a:txBody>
                    <a:bodyPr/>
                    <a:lstStyle/>
                    <a:p>
                      <a:pPr algn="r" fontAlgn="ctr"/>
                      <a:r>
                        <a:rPr lang="en-US" sz="900">
                          <a:effectLst/>
                        </a:rPr>
                        <a:t>08010</a:t>
                      </a:r>
                    </a:p>
                  </a:txBody>
                  <a:tcPr marL="43612" marR="43612" marT="21806" marB="21806" anchor="ctr">
                    <a:lnL>
                      <a:noFill/>
                    </a:lnL>
                    <a:lnR>
                      <a:noFill/>
                    </a:lnR>
                    <a:lnT>
                      <a:noFill/>
                    </a:lnT>
                    <a:lnB>
                      <a:noFill/>
                    </a:lnB>
                  </a:tcPr>
                </a:tc>
                <a:tc>
                  <a:txBody>
                    <a:bodyPr/>
                    <a:lstStyle/>
                    <a:p>
                      <a:pPr algn="r" fontAlgn="ctr"/>
                      <a:r>
                        <a:rPr lang="en-US" sz="900">
                          <a:effectLst/>
                        </a:rPr>
                        <a:t>154000.0</a:t>
                      </a:r>
                    </a:p>
                  </a:txBody>
                  <a:tcPr marL="43612" marR="43612" marT="21806" marB="21806" anchor="ctr">
                    <a:lnL>
                      <a:noFill/>
                    </a:lnL>
                    <a:lnR>
                      <a:noFill/>
                    </a:lnR>
                    <a:lnT>
                      <a:noFill/>
                    </a:lnT>
                    <a:lnB>
                      <a:noFill/>
                    </a:lnB>
                  </a:tcPr>
                </a:tc>
                <a:tc>
                  <a:txBody>
                    <a:bodyPr/>
                    <a:lstStyle/>
                    <a:p>
                      <a:pPr algn="r" fontAlgn="ctr"/>
                      <a:r>
                        <a:rPr lang="en-US" sz="900">
                          <a:effectLst/>
                        </a:rPr>
                        <a:t>95.7%</a:t>
                      </a:r>
                    </a:p>
                  </a:txBody>
                  <a:tcPr marL="43612" marR="43612" marT="21806" marB="21806" anchor="ctr">
                    <a:lnL>
                      <a:noFill/>
                    </a:lnL>
                    <a:lnR>
                      <a:noFill/>
                    </a:lnR>
                    <a:lnT>
                      <a:noFill/>
                    </a:lnT>
                    <a:lnB>
                      <a:noFill/>
                    </a:lnB>
                  </a:tcPr>
                </a:tc>
                <a:tc>
                  <a:txBody>
                    <a:bodyPr/>
                    <a:lstStyle/>
                    <a:p>
                      <a:pPr algn="r" fontAlgn="ctr"/>
                      <a:r>
                        <a:rPr lang="en-US" sz="900">
                          <a:effectLst/>
                        </a:rPr>
                        <a:t>$114</a:t>
                      </a:r>
                    </a:p>
                  </a:txBody>
                  <a:tcPr marL="43612" marR="43612" marT="21806" marB="21806" anchor="ctr">
                    <a:lnL>
                      <a:noFill/>
                    </a:lnL>
                    <a:lnR>
                      <a:noFill/>
                    </a:lnR>
                    <a:lnT>
                      <a:noFill/>
                    </a:lnT>
                    <a:lnB>
                      <a:noFill/>
                    </a:lnB>
                  </a:tcPr>
                </a:tc>
                <a:tc>
                  <a:txBody>
                    <a:bodyPr/>
                    <a:lstStyle/>
                    <a:p>
                      <a:pPr algn="r" fontAlgn="ctr"/>
                      <a:r>
                        <a:rPr lang="en-US" sz="900">
                          <a:effectLst/>
                        </a:rPr>
                        <a:t>1</a:t>
                      </a:r>
                    </a:p>
                  </a:txBody>
                  <a:tcPr marL="43612" marR="43612" marT="21806" marB="21806" anchor="ctr">
                    <a:lnL>
                      <a:noFill/>
                    </a:lnL>
                    <a:lnR>
                      <a:noFill/>
                    </a:lnR>
                    <a:lnT>
                      <a:noFill/>
                    </a:lnT>
                    <a:lnB>
                      <a:noFill/>
                    </a:lnB>
                  </a:tcPr>
                </a:tc>
                <a:tc>
                  <a:txBody>
                    <a:bodyPr/>
                    <a:lstStyle/>
                    <a:p>
                      <a:pPr algn="r" fontAlgn="ctr"/>
                      <a:r>
                        <a:rPr lang="en-US" sz="900" dirty="0">
                          <a:effectLst/>
                        </a:rPr>
                        <a:t>172000.0</a:t>
                      </a:r>
                    </a:p>
                  </a:txBody>
                  <a:tcPr marL="43612" marR="43612" marT="21806" marB="21806" anchor="ctr">
                    <a:lnL>
                      <a:noFill/>
                    </a:lnL>
                    <a:lnR>
                      <a:noFill/>
                    </a:lnR>
                    <a:lnT>
                      <a:noFill/>
                    </a:lnT>
                    <a:lnB>
                      <a:noFill/>
                    </a:lnB>
                  </a:tcPr>
                </a:tc>
                <a:tc>
                  <a:txBody>
                    <a:bodyPr/>
                    <a:lstStyle/>
                    <a:p>
                      <a:pPr algn="r" fontAlgn="ctr"/>
                      <a:r>
                        <a:rPr lang="en-US" sz="900">
                          <a:effectLst/>
                        </a:rPr>
                        <a:t>3.6</a:t>
                      </a:r>
                    </a:p>
                  </a:txBody>
                  <a:tcPr marL="43612" marR="43612" marT="21806" marB="21806" anchor="ctr">
                    <a:lnL>
                      <a:noFill/>
                    </a:lnL>
                    <a:lnR>
                      <a:noFill/>
                    </a:lnR>
                    <a:lnT>
                      <a:noFill/>
                    </a:lnT>
                    <a:lnB>
                      <a:noFill/>
                    </a:lnB>
                  </a:tcPr>
                </a:tc>
                <a:tc>
                  <a:txBody>
                    <a:bodyPr/>
                    <a:lstStyle/>
                    <a:p>
                      <a:pPr algn="r" fontAlgn="ctr"/>
                      <a:r>
                        <a:rPr lang="en-US" sz="900">
                          <a:effectLst/>
                        </a:rPr>
                        <a:t>$107</a:t>
                      </a:r>
                    </a:p>
                  </a:txBody>
                  <a:tcPr marL="43612" marR="43612" marT="21806" marB="21806" anchor="ctr">
                    <a:lnL>
                      <a:noFill/>
                    </a:lnL>
                    <a:lnR>
                      <a:noFill/>
                    </a:lnR>
                    <a:lnT>
                      <a:noFill/>
                    </a:lnT>
                    <a:lnB>
                      <a:noFill/>
                    </a:lnB>
                  </a:tcPr>
                </a:tc>
                <a:tc>
                  <a:txBody>
                    <a:bodyPr/>
                    <a:lstStyle/>
                    <a:p>
                      <a:pPr algn="r" fontAlgn="ctr"/>
                      <a:r>
                        <a:rPr lang="en-US" sz="900">
                          <a:effectLst/>
                        </a:rPr>
                        <a:t>23</a:t>
                      </a:r>
                    </a:p>
                  </a:txBody>
                  <a:tcPr marL="43612" marR="43612" marT="21806" marB="21806" anchor="ctr">
                    <a:lnL>
                      <a:noFill/>
                    </a:lnL>
                    <a:lnR>
                      <a:noFill/>
                    </a:lnR>
                    <a:lnT>
                      <a:noFill/>
                    </a:lnT>
                    <a:lnB>
                      <a:noFill/>
                    </a:lnB>
                  </a:tcPr>
                </a:tc>
                <a:tc>
                  <a:txBody>
                    <a:bodyPr/>
                    <a:lstStyle/>
                    <a:p>
                      <a:pPr algn="r" fontAlgn="ctr"/>
                      <a:r>
                        <a:rPr lang="en-US" sz="900">
                          <a:effectLst/>
                        </a:rPr>
                        <a:t>4.333333</a:t>
                      </a:r>
                    </a:p>
                  </a:txBody>
                  <a:tcPr marL="43612" marR="43612" marT="21806" marB="21806" anchor="ctr">
                    <a:lnL>
                      <a:noFill/>
                    </a:lnL>
                    <a:lnR>
                      <a:noFill/>
                    </a:lnR>
                    <a:lnT>
                      <a:noFill/>
                    </a:lnT>
                    <a:lnB>
                      <a:noFill/>
                    </a:lnB>
                  </a:tcPr>
                </a:tc>
                <a:tc>
                  <a:txBody>
                    <a:bodyPr/>
                    <a:lstStyle/>
                    <a:p>
                      <a:pPr algn="r" fontAlgn="ctr"/>
                      <a:r>
                        <a:rPr lang="en-US" sz="900">
                          <a:effectLst/>
                        </a:rPr>
                        <a:t>4.333333</a:t>
                      </a:r>
                    </a:p>
                  </a:txBody>
                  <a:tcPr marL="43612" marR="43612" marT="21806" marB="21806" anchor="ctr">
                    <a:lnL>
                      <a:noFill/>
                    </a:lnL>
                    <a:lnR>
                      <a:noFill/>
                    </a:lnR>
                    <a:lnT>
                      <a:noFill/>
                    </a:lnT>
                    <a:lnB>
                      <a:noFill/>
                    </a:lnB>
                  </a:tcPr>
                </a:tc>
                <a:tc>
                  <a:txBody>
                    <a:bodyPr/>
                    <a:lstStyle/>
                    <a:p>
                      <a:pPr algn="r" fontAlgn="ctr"/>
                      <a:r>
                        <a:rPr lang="en-US" sz="900">
                          <a:effectLst/>
                        </a:rPr>
                        <a:t>4.333333</a:t>
                      </a:r>
                    </a:p>
                  </a:txBody>
                  <a:tcPr marL="43612" marR="43612" marT="21806" marB="21806" anchor="ctr">
                    <a:lnL>
                      <a:noFill/>
                    </a:lnL>
                    <a:lnR>
                      <a:noFill/>
                    </a:lnR>
                    <a:lnT>
                      <a:noFill/>
                    </a:lnT>
                    <a:lnB>
                      <a:noFill/>
                    </a:lnB>
                  </a:tcPr>
                </a:tc>
                <a:extLst>
                  <a:ext uri="{0D108BD9-81ED-4DB2-BD59-A6C34878D82A}">
                    <a16:rowId xmlns:a16="http://schemas.microsoft.com/office/drawing/2014/main" val="1079063827"/>
                  </a:ext>
                </a:extLst>
              </a:tr>
              <a:tr h="261713">
                <a:tc>
                  <a:txBody>
                    <a:bodyPr/>
                    <a:lstStyle/>
                    <a:p>
                      <a:pPr algn="r" fontAlgn="ctr"/>
                      <a:r>
                        <a:rPr lang="en-US" sz="900" b="1">
                          <a:effectLst/>
                        </a:rPr>
                        <a:t>73</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07081</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499000.0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98.7%</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$239</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449000.0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$269</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18</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6.800000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6.333333</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6.000000</a:t>
                      </a:r>
                    </a:p>
                  </a:txBody>
                  <a:tcPr marL="43612" marR="43612" marT="21806" marB="21806" anchor="ctr">
                    <a:lnL>
                      <a:noFill/>
                    </a:lnL>
                    <a:lnR>
                      <a:noFill/>
                    </a:lnR>
                    <a:lnT>
                      <a:noFill/>
                    </a:lnT>
                    <a:lnB>
                      <a:noFill/>
                    </a:lnB>
                    <a:solidFill>
                      <a:srgbClr val="F5F5F5"/>
                    </a:solidFill>
                  </a:tcPr>
                </a:tc>
                <a:extLst>
                  <a:ext uri="{0D108BD9-81ED-4DB2-BD59-A6C34878D82A}">
                    <a16:rowId xmlns:a16="http://schemas.microsoft.com/office/drawing/2014/main" val="2753216307"/>
                  </a:ext>
                </a:extLst>
              </a:tr>
              <a:tr h="261713">
                <a:tc>
                  <a:txBody>
                    <a:bodyPr/>
                    <a:lstStyle/>
                    <a:p>
                      <a:pPr algn="r" fontAlgn="ctr"/>
                      <a:r>
                        <a:rPr lang="en-US" sz="900" b="1">
                          <a:effectLst/>
                        </a:rPr>
                        <a:t>485</a:t>
                      </a:r>
                    </a:p>
                  </a:txBody>
                  <a:tcPr marL="43612" marR="43612" marT="21806" marB="21806" anchor="ctr">
                    <a:lnL>
                      <a:noFill/>
                    </a:lnL>
                    <a:lnR>
                      <a:noFill/>
                    </a:lnR>
                    <a:lnT>
                      <a:noFill/>
                    </a:lnT>
                    <a:lnB>
                      <a:noFill/>
                    </a:lnB>
                  </a:tcPr>
                </a:tc>
                <a:tc>
                  <a:txBody>
                    <a:bodyPr/>
                    <a:lstStyle/>
                    <a:p>
                      <a:pPr algn="r" fontAlgn="ctr"/>
                      <a:r>
                        <a:rPr lang="en-US" sz="900">
                          <a:effectLst/>
                        </a:rPr>
                        <a:t>08201</a:t>
                      </a:r>
                    </a:p>
                  </a:txBody>
                  <a:tcPr marL="43612" marR="43612" marT="21806" marB="21806" anchor="ctr">
                    <a:lnL>
                      <a:noFill/>
                    </a:lnL>
                    <a:lnR>
                      <a:noFill/>
                    </a:lnR>
                    <a:lnT>
                      <a:noFill/>
                    </a:lnT>
                    <a:lnB>
                      <a:noFill/>
                    </a:lnB>
                  </a:tcPr>
                </a:tc>
                <a:tc>
                  <a:txBody>
                    <a:bodyPr/>
                    <a:lstStyle/>
                    <a:p>
                      <a:pPr algn="r" fontAlgn="ctr"/>
                      <a:r>
                        <a:rPr lang="en-US" sz="900">
                          <a:effectLst/>
                        </a:rPr>
                        <a:t>190000.0</a:t>
                      </a:r>
                    </a:p>
                  </a:txBody>
                  <a:tcPr marL="43612" marR="43612" marT="21806" marB="21806" anchor="ctr">
                    <a:lnL>
                      <a:noFill/>
                    </a:lnL>
                    <a:lnR>
                      <a:noFill/>
                    </a:lnR>
                    <a:lnT>
                      <a:noFill/>
                    </a:lnT>
                    <a:lnB>
                      <a:noFill/>
                    </a:lnB>
                  </a:tcPr>
                </a:tc>
                <a:tc>
                  <a:txBody>
                    <a:bodyPr/>
                    <a:lstStyle/>
                    <a:p>
                      <a:pPr algn="r" fontAlgn="ctr"/>
                      <a:r>
                        <a:rPr lang="en-US" sz="900">
                          <a:effectLst/>
                        </a:rPr>
                        <a:t>97.9%</a:t>
                      </a:r>
                    </a:p>
                  </a:txBody>
                  <a:tcPr marL="43612" marR="43612" marT="21806" marB="21806" anchor="ctr">
                    <a:lnL>
                      <a:noFill/>
                    </a:lnL>
                    <a:lnR>
                      <a:noFill/>
                    </a:lnR>
                    <a:lnT>
                      <a:noFill/>
                    </a:lnT>
                    <a:lnB>
                      <a:noFill/>
                    </a:lnB>
                  </a:tcPr>
                </a:tc>
                <a:tc>
                  <a:txBody>
                    <a:bodyPr/>
                    <a:lstStyle/>
                    <a:p>
                      <a:pPr algn="r" fontAlgn="ctr"/>
                      <a:r>
                        <a:rPr lang="en-US" sz="900">
                          <a:effectLst/>
                        </a:rPr>
                        <a:t>$120</a:t>
                      </a:r>
                    </a:p>
                  </a:txBody>
                  <a:tcPr marL="43612" marR="43612" marT="21806" marB="21806" anchor="ctr">
                    <a:lnL>
                      <a:noFill/>
                    </a:lnL>
                    <a:lnR>
                      <a:noFill/>
                    </a:lnR>
                    <a:lnT>
                      <a:noFill/>
                    </a:lnT>
                    <a:lnB>
                      <a:noFill/>
                    </a:lnB>
                  </a:tcPr>
                </a:tc>
                <a:tc>
                  <a:txBody>
                    <a:bodyPr/>
                    <a:lstStyle/>
                    <a:p>
                      <a:pPr algn="r" fontAlgn="ctr"/>
                      <a:r>
                        <a:rPr lang="en-US" sz="900">
                          <a:effectLst/>
                        </a:rPr>
                        <a:t>—</a:t>
                      </a:r>
                    </a:p>
                  </a:txBody>
                  <a:tcPr marL="43612" marR="43612" marT="21806" marB="21806" anchor="ctr">
                    <a:lnL>
                      <a:noFill/>
                    </a:lnL>
                    <a:lnR>
                      <a:noFill/>
                    </a:lnR>
                    <a:lnT>
                      <a:noFill/>
                    </a:lnT>
                    <a:lnB>
                      <a:noFill/>
                    </a:lnB>
                  </a:tcPr>
                </a:tc>
                <a:tc>
                  <a:txBody>
                    <a:bodyPr/>
                    <a:lstStyle/>
                    <a:p>
                      <a:pPr algn="r" fontAlgn="ctr"/>
                      <a:r>
                        <a:rPr lang="en-US" sz="900">
                          <a:effectLst/>
                        </a:rPr>
                        <a:t>185000.0</a:t>
                      </a:r>
                    </a:p>
                  </a:txBody>
                  <a:tcPr marL="43612" marR="43612" marT="21806" marB="21806" anchor="ctr">
                    <a:lnL>
                      <a:noFill/>
                    </a:lnL>
                    <a:lnR>
                      <a:noFill/>
                    </a:lnR>
                    <a:lnT>
                      <a:noFill/>
                    </a:lnT>
                    <a:lnB>
                      <a:noFill/>
                    </a:lnB>
                  </a:tcPr>
                </a:tc>
                <a:tc>
                  <a:txBody>
                    <a:bodyPr/>
                    <a:lstStyle/>
                    <a:p>
                      <a:pPr algn="r" fontAlgn="ctr"/>
                      <a:r>
                        <a:rPr lang="en-US" sz="900">
                          <a:effectLst/>
                        </a:rPr>
                        <a:t>0.0</a:t>
                      </a:r>
                    </a:p>
                  </a:txBody>
                  <a:tcPr marL="43612" marR="43612" marT="21806" marB="21806" anchor="ctr">
                    <a:lnL>
                      <a:noFill/>
                    </a:lnL>
                    <a:lnR>
                      <a:noFill/>
                    </a:lnR>
                    <a:lnT>
                      <a:noFill/>
                    </a:lnT>
                    <a:lnB>
                      <a:noFill/>
                    </a:lnB>
                  </a:tcPr>
                </a:tc>
                <a:tc>
                  <a:txBody>
                    <a:bodyPr/>
                    <a:lstStyle/>
                    <a:p>
                      <a:pPr algn="r" fontAlgn="ctr"/>
                      <a:r>
                        <a:rPr lang="en-US" sz="900">
                          <a:effectLst/>
                        </a:rPr>
                        <a:t>$133</a:t>
                      </a:r>
                    </a:p>
                  </a:txBody>
                  <a:tcPr marL="43612" marR="43612" marT="21806" marB="21806" anchor="ctr">
                    <a:lnL>
                      <a:noFill/>
                    </a:lnL>
                    <a:lnR>
                      <a:noFill/>
                    </a:lnR>
                    <a:lnT>
                      <a:noFill/>
                    </a:lnT>
                    <a:lnB>
                      <a:noFill/>
                    </a:lnB>
                  </a:tcPr>
                </a:tc>
                <a:tc>
                  <a:txBody>
                    <a:bodyPr/>
                    <a:lstStyle/>
                    <a:p>
                      <a:pPr algn="r" fontAlgn="ctr"/>
                      <a:r>
                        <a:rPr lang="en-US" sz="900">
                          <a:effectLst/>
                        </a:rPr>
                        <a:t>19</a:t>
                      </a:r>
                    </a:p>
                  </a:txBody>
                  <a:tcPr marL="43612" marR="43612" marT="21806" marB="21806" anchor="ctr">
                    <a:lnL>
                      <a:noFill/>
                    </a:lnL>
                    <a:lnR>
                      <a:noFill/>
                    </a:lnR>
                    <a:lnT>
                      <a:noFill/>
                    </a:lnT>
                    <a:lnB>
                      <a:noFill/>
                    </a:lnB>
                  </a:tcPr>
                </a:tc>
                <a:tc>
                  <a:txBody>
                    <a:bodyPr/>
                    <a:lstStyle/>
                    <a:p>
                      <a:pPr algn="r" fontAlgn="ctr"/>
                      <a:r>
                        <a:rPr lang="en-US" sz="900">
                          <a:effectLst/>
                        </a:rPr>
                        <a:t>3.250000</a:t>
                      </a:r>
                    </a:p>
                  </a:txBody>
                  <a:tcPr marL="43612" marR="43612" marT="21806" marB="21806" anchor="ctr">
                    <a:lnL>
                      <a:noFill/>
                    </a:lnL>
                    <a:lnR>
                      <a:noFill/>
                    </a:lnR>
                    <a:lnT>
                      <a:noFill/>
                    </a:lnT>
                    <a:lnB>
                      <a:noFill/>
                    </a:lnB>
                  </a:tcPr>
                </a:tc>
                <a:tc>
                  <a:txBody>
                    <a:bodyPr/>
                    <a:lstStyle/>
                    <a:p>
                      <a:pPr algn="r" fontAlgn="ctr"/>
                      <a:r>
                        <a:rPr lang="en-US" sz="900">
                          <a:effectLst/>
                        </a:rPr>
                        <a:t>3.250000</a:t>
                      </a:r>
                    </a:p>
                  </a:txBody>
                  <a:tcPr marL="43612" marR="43612" marT="21806" marB="21806" anchor="ctr">
                    <a:lnL>
                      <a:noFill/>
                    </a:lnL>
                    <a:lnR>
                      <a:noFill/>
                    </a:lnR>
                    <a:lnT>
                      <a:noFill/>
                    </a:lnT>
                    <a:lnB>
                      <a:noFill/>
                    </a:lnB>
                  </a:tcPr>
                </a:tc>
                <a:tc>
                  <a:txBody>
                    <a:bodyPr/>
                    <a:lstStyle/>
                    <a:p>
                      <a:pPr algn="r" fontAlgn="ctr"/>
                      <a:r>
                        <a:rPr lang="en-US" sz="900">
                          <a:effectLst/>
                        </a:rPr>
                        <a:t>3.250000</a:t>
                      </a:r>
                    </a:p>
                  </a:txBody>
                  <a:tcPr marL="43612" marR="43612" marT="21806" marB="21806" anchor="ctr">
                    <a:lnL>
                      <a:noFill/>
                    </a:lnL>
                    <a:lnR>
                      <a:noFill/>
                    </a:lnR>
                    <a:lnT>
                      <a:noFill/>
                    </a:lnT>
                    <a:lnB>
                      <a:noFill/>
                    </a:lnB>
                  </a:tcPr>
                </a:tc>
                <a:extLst>
                  <a:ext uri="{0D108BD9-81ED-4DB2-BD59-A6C34878D82A}">
                    <a16:rowId xmlns:a16="http://schemas.microsoft.com/office/drawing/2014/main" val="2892825126"/>
                  </a:ext>
                </a:extLst>
              </a:tr>
              <a:tr h="261713">
                <a:tc>
                  <a:txBody>
                    <a:bodyPr/>
                    <a:lstStyle/>
                    <a:p>
                      <a:pPr algn="r" fontAlgn="ctr"/>
                      <a:r>
                        <a:rPr lang="en-US" sz="900" b="1">
                          <a:effectLst/>
                        </a:rPr>
                        <a:t>332</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07874</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262000.0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98.4%</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$156</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230000.0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$152</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13</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5.600000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a:effectLst/>
                        </a:rPr>
                        <a:t>5.400000</a:t>
                      </a:r>
                    </a:p>
                  </a:txBody>
                  <a:tcPr marL="43612" marR="43612" marT="21806" marB="21806" anchor="ctr">
                    <a:lnL>
                      <a:noFill/>
                    </a:lnL>
                    <a:lnR>
                      <a:noFill/>
                    </a:lnR>
                    <a:lnT>
                      <a:noFill/>
                    </a:lnT>
                    <a:lnB>
                      <a:noFill/>
                    </a:lnB>
                    <a:solidFill>
                      <a:srgbClr val="F5F5F5"/>
                    </a:solidFill>
                  </a:tcPr>
                </a:tc>
                <a:tc>
                  <a:txBody>
                    <a:bodyPr/>
                    <a:lstStyle/>
                    <a:p>
                      <a:pPr algn="r" fontAlgn="ctr"/>
                      <a:r>
                        <a:rPr lang="en-US" sz="900" dirty="0">
                          <a:effectLst/>
                        </a:rPr>
                        <a:t>4.500000</a:t>
                      </a:r>
                    </a:p>
                  </a:txBody>
                  <a:tcPr marL="43612" marR="43612" marT="21806" marB="21806" anchor="ctr">
                    <a:lnL>
                      <a:noFill/>
                    </a:lnL>
                    <a:lnR>
                      <a:noFill/>
                    </a:lnR>
                    <a:lnT>
                      <a:noFill/>
                    </a:lnT>
                    <a:lnB>
                      <a:noFill/>
                    </a:lnB>
                    <a:solidFill>
                      <a:srgbClr val="F5F5F5"/>
                    </a:solidFill>
                  </a:tcPr>
                </a:tc>
                <a:extLst>
                  <a:ext uri="{0D108BD9-81ED-4DB2-BD59-A6C34878D82A}">
                    <a16:rowId xmlns:a16="http://schemas.microsoft.com/office/drawing/2014/main" val="2750375248"/>
                  </a:ext>
                </a:extLst>
              </a:tr>
            </a:tbl>
          </a:graphicData>
        </a:graphic>
      </p:graphicFrame>
    </p:spTree>
    <p:extLst>
      <p:ext uri="{BB962C8B-B14F-4D97-AF65-F5344CB8AC3E}">
        <p14:creationId xmlns:p14="http://schemas.microsoft.com/office/powerpoint/2010/main" val="278284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2D45-0F2B-A348-A68C-2AB94E8EE1F5}"/>
              </a:ext>
            </a:extLst>
          </p:cNvPr>
          <p:cNvSpPr>
            <a:spLocks noGrp="1"/>
          </p:cNvSpPr>
          <p:nvPr>
            <p:ph type="title"/>
          </p:nvPr>
        </p:nvSpPr>
        <p:spPr/>
        <p:txBody>
          <a:bodyPr/>
          <a:lstStyle/>
          <a:p>
            <a:r>
              <a:rPr lang="en-US" sz="4000" b="1" dirty="0"/>
              <a:t>Data Visualization and Analysis</a:t>
            </a:r>
            <a:br>
              <a:rPr lang="en-US" b="1" dirty="0"/>
            </a:br>
            <a:endParaRPr lang="en-US" dirty="0"/>
          </a:p>
        </p:txBody>
      </p:sp>
      <p:sp>
        <p:nvSpPr>
          <p:cNvPr id="5" name="Content Placeholder 4">
            <a:extLst>
              <a:ext uri="{FF2B5EF4-FFF2-40B4-BE49-F238E27FC236}">
                <a16:creationId xmlns:a16="http://schemas.microsoft.com/office/drawing/2014/main" id="{B1D457AC-BB22-7048-81D8-4627145B82E4}"/>
              </a:ext>
            </a:extLst>
          </p:cNvPr>
          <p:cNvSpPr>
            <a:spLocks noGrp="1"/>
          </p:cNvSpPr>
          <p:nvPr>
            <p:ph idx="1"/>
          </p:nvPr>
        </p:nvSpPr>
        <p:spPr>
          <a:xfrm>
            <a:off x="677334" y="2160589"/>
            <a:ext cx="8596668" cy="4697411"/>
          </a:xfrm>
        </p:spPr>
        <p:txBody>
          <a:bodyPr/>
          <a:lstStyle/>
          <a:p>
            <a:pPr marL="0" indent="0">
              <a:buNone/>
            </a:pPr>
            <a:r>
              <a:rPr lang="en-US" dirty="0"/>
              <a:t>My data analysis is based on the following key factors:</a:t>
            </a:r>
          </a:p>
          <a:p>
            <a:r>
              <a:rPr lang="en-US" dirty="0"/>
              <a:t>How prices vary based on different location;</a:t>
            </a:r>
          </a:p>
          <a:p>
            <a:r>
              <a:rPr lang="en-US" dirty="0"/>
              <a:t>Compare factors influencing number of home sold;</a:t>
            </a:r>
          </a:p>
          <a:p>
            <a:r>
              <a:rPr lang="en-US" dirty="0"/>
              <a:t>Compare factors influencing median sale prices;</a:t>
            </a:r>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C29A4A4F-6E66-0041-923B-79A46F385383}"/>
              </a:ext>
            </a:extLst>
          </p:cNvPr>
          <p:cNvPicPr>
            <a:picLocks noChangeAspect="1"/>
          </p:cNvPicPr>
          <p:nvPr/>
        </p:nvPicPr>
        <p:blipFill>
          <a:blip r:embed="rId2"/>
          <a:stretch>
            <a:fillRect/>
          </a:stretch>
        </p:blipFill>
        <p:spPr>
          <a:xfrm>
            <a:off x="237710" y="3870814"/>
            <a:ext cx="8706509" cy="2455036"/>
          </a:xfrm>
          <a:prstGeom prst="rect">
            <a:avLst/>
          </a:prstGeom>
        </p:spPr>
      </p:pic>
    </p:spTree>
    <p:extLst>
      <p:ext uri="{BB962C8B-B14F-4D97-AF65-F5344CB8AC3E}">
        <p14:creationId xmlns:p14="http://schemas.microsoft.com/office/powerpoint/2010/main" val="472149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564D-29C7-3F40-9E39-7CE8303CBD20}"/>
              </a:ext>
            </a:extLst>
          </p:cNvPr>
          <p:cNvSpPr>
            <a:spLocks noGrp="1"/>
          </p:cNvSpPr>
          <p:nvPr>
            <p:ph type="title"/>
          </p:nvPr>
        </p:nvSpPr>
        <p:spPr/>
        <p:txBody>
          <a:bodyPr>
            <a:normAutofit/>
          </a:bodyPr>
          <a:lstStyle/>
          <a:p>
            <a:r>
              <a:rPr lang="en-US" sz="4000" b="1" dirty="0"/>
              <a:t>Data Visualization and Analysis</a:t>
            </a:r>
            <a:endParaRPr lang="en-US" sz="4000" dirty="0"/>
          </a:p>
        </p:txBody>
      </p:sp>
      <p:sp>
        <p:nvSpPr>
          <p:cNvPr id="5" name="Content Placeholder 4">
            <a:extLst>
              <a:ext uri="{FF2B5EF4-FFF2-40B4-BE49-F238E27FC236}">
                <a16:creationId xmlns:a16="http://schemas.microsoft.com/office/drawing/2014/main" id="{B560EA9A-17F2-3649-8EF4-C5728B1F6F11}"/>
              </a:ext>
            </a:extLst>
          </p:cNvPr>
          <p:cNvSpPr>
            <a:spLocks noGrp="1"/>
          </p:cNvSpPr>
          <p:nvPr>
            <p:ph idx="1"/>
          </p:nvPr>
        </p:nvSpPr>
        <p:spPr/>
        <p:txBody>
          <a:bodyPr/>
          <a:lstStyle/>
          <a:p>
            <a:r>
              <a:rPr lang="en-US" dirty="0"/>
              <a:t>As the regression line shows, average down payment ratio is correlated with number of home sold, and we also see a linear relationship between them. As we can see, most deals happened in the range of average down payment ratio  0-22% </a:t>
            </a:r>
          </a:p>
          <a:p>
            <a:endParaRPr lang="en-US" dirty="0"/>
          </a:p>
        </p:txBody>
      </p:sp>
      <p:pic>
        <p:nvPicPr>
          <p:cNvPr id="6" name="Picture 5">
            <a:extLst>
              <a:ext uri="{FF2B5EF4-FFF2-40B4-BE49-F238E27FC236}">
                <a16:creationId xmlns:a16="http://schemas.microsoft.com/office/drawing/2014/main" id="{68273690-DB96-1E49-9410-9326FAA1D46D}"/>
              </a:ext>
            </a:extLst>
          </p:cNvPr>
          <p:cNvPicPr>
            <a:picLocks noChangeAspect="1"/>
          </p:cNvPicPr>
          <p:nvPr/>
        </p:nvPicPr>
        <p:blipFill>
          <a:blip r:embed="rId2"/>
          <a:stretch>
            <a:fillRect/>
          </a:stretch>
        </p:blipFill>
        <p:spPr>
          <a:xfrm>
            <a:off x="837029" y="3567659"/>
            <a:ext cx="8277277" cy="2233535"/>
          </a:xfrm>
          <a:prstGeom prst="rect">
            <a:avLst/>
          </a:prstGeom>
        </p:spPr>
      </p:pic>
    </p:spTree>
    <p:extLst>
      <p:ext uri="{BB962C8B-B14F-4D97-AF65-F5344CB8AC3E}">
        <p14:creationId xmlns:p14="http://schemas.microsoft.com/office/powerpoint/2010/main" val="31094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B0DD0-AC08-6345-9209-DBA57F28D053}"/>
              </a:ext>
            </a:extLst>
          </p:cNvPr>
          <p:cNvSpPr>
            <a:spLocks noGrp="1"/>
          </p:cNvSpPr>
          <p:nvPr>
            <p:ph type="title"/>
          </p:nvPr>
        </p:nvSpPr>
        <p:spPr/>
        <p:txBody>
          <a:bodyPr>
            <a:normAutofit/>
          </a:bodyPr>
          <a:lstStyle/>
          <a:p>
            <a:r>
              <a:rPr lang="en-US" sz="4000" b="1" dirty="0"/>
              <a:t>Data Visualization and Analysis</a:t>
            </a:r>
            <a:endParaRPr lang="en-US" sz="4000" dirty="0"/>
          </a:p>
        </p:txBody>
      </p:sp>
      <p:sp>
        <p:nvSpPr>
          <p:cNvPr id="3" name="Content Placeholder 2">
            <a:extLst>
              <a:ext uri="{FF2B5EF4-FFF2-40B4-BE49-F238E27FC236}">
                <a16:creationId xmlns:a16="http://schemas.microsoft.com/office/drawing/2014/main" id="{941EECBD-9F46-D941-A263-18A4AA96BEFE}"/>
              </a:ext>
            </a:extLst>
          </p:cNvPr>
          <p:cNvSpPr>
            <a:spLocks noGrp="1"/>
          </p:cNvSpPr>
          <p:nvPr>
            <p:ph idx="1"/>
          </p:nvPr>
        </p:nvSpPr>
        <p:spPr/>
        <p:txBody>
          <a:bodyPr/>
          <a:lstStyle/>
          <a:p>
            <a:r>
              <a:rPr lang="en-US" dirty="0"/>
              <a:t>Median sale price and school ranking seem to have a positive linear relationship.</a:t>
            </a:r>
          </a:p>
          <a:p>
            <a:r>
              <a:rPr lang="en-US" dirty="0"/>
              <a:t>The mean of school rating above 7 is correlated with higher pricing.</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C707FB96-3176-7049-B1E5-6AD755C41FE7}"/>
              </a:ext>
            </a:extLst>
          </p:cNvPr>
          <p:cNvPicPr>
            <a:picLocks noChangeAspect="1"/>
          </p:cNvPicPr>
          <p:nvPr/>
        </p:nvPicPr>
        <p:blipFill>
          <a:blip r:embed="rId2"/>
          <a:stretch>
            <a:fillRect/>
          </a:stretch>
        </p:blipFill>
        <p:spPr>
          <a:xfrm>
            <a:off x="677334" y="3392476"/>
            <a:ext cx="8143615" cy="2019300"/>
          </a:xfrm>
          <a:prstGeom prst="rect">
            <a:avLst/>
          </a:prstGeom>
        </p:spPr>
      </p:pic>
    </p:spTree>
    <p:extLst>
      <p:ext uri="{BB962C8B-B14F-4D97-AF65-F5344CB8AC3E}">
        <p14:creationId xmlns:p14="http://schemas.microsoft.com/office/powerpoint/2010/main" val="183604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EC06-3508-2248-B994-DC551C1B23C7}"/>
              </a:ext>
            </a:extLst>
          </p:cNvPr>
          <p:cNvSpPr>
            <a:spLocks noGrp="1"/>
          </p:cNvSpPr>
          <p:nvPr>
            <p:ph type="title"/>
          </p:nvPr>
        </p:nvSpPr>
        <p:spPr/>
        <p:txBody>
          <a:bodyPr>
            <a:normAutofit/>
          </a:bodyPr>
          <a:lstStyle/>
          <a:p>
            <a:r>
              <a:rPr lang="en-US" sz="4000" b="1" dirty="0"/>
              <a:t>Conclusion</a:t>
            </a:r>
            <a:endParaRPr lang="en-US" sz="4000" dirty="0"/>
          </a:p>
        </p:txBody>
      </p:sp>
      <p:sp>
        <p:nvSpPr>
          <p:cNvPr id="3" name="Content Placeholder 2">
            <a:extLst>
              <a:ext uri="{FF2B5EF4-FFF2-40B4-BE49-F238E27FC236}">
                <a16:creationId xmlns:a16="http://schemas.microsoft.com/office/drawing/2014/main" id="{99157086-1528-4044-8AE4-B32246822E15}"/>
              </a:ext>
            </a:extLst>
          </p:cNvPr>
          <p:cNvSpPr>
            <a:spLocks noGrp="1"/>
          </p:cNvSpPr>
          <p:nvPr>
            <p:ph idx="1"/>
          </p:nvPr>
        </p:nvSpPr>
        <p:spPr/>
        <p:txBody>
          <a:bodyPr>
            <a:normAutofit/>
          </a:bodyPr>
          <a:lstStyle/>
          <a:p>
            <a:pPr marL="0" indent="0">
              <a:buNone/>
            </a:pPr>
            <a:r>
              <a:rPr lang="en-US" dirty="0"/>
              <a:t>This analysis is based on the data which was scraped by me from the Redfin. This data can change overtime and hence the outcome. Here is my conclusion based on trend we have analysis in the scope of this project:</a:t>
            </a:r>
          </a:p>
          <a:p>
            <a:pPr marL="0" indent="0">
              <a:buNone/>
            </a:pPr>
            <a:endParaRPr lang="en-US" dirty="0"/>
          </a:p>
          <a:p>
            <a:r>
              <a:rPr lang="en-US" dirty="0"/>
              <a:t>NJ Real estate price has significant positive linear relationship with the location and the school rating.</a:t>
            </a:r>
          </a:p>
          <a:p>
            <a:pPr marL="0" indent="0">
              <a:buNone/>
            </a:pPr>
            <a:endParaRPr lang="en-US" dirty="0"/>
          </a:p>
          <a:p>
            <a:r>
              <a:rPr lang="en-US" dirty="0"/>
              <a:t>Average down payment ratio is negative correlated with the home sold numbers.</a:t>
            </a:r>
          </a:p>
          <a:p>
            <a:pPr marL="0" indent="0">
              <a:buNone/>
            </a:pPr>
            <a:endParaRPr lang="en-US" dirty="0"/>
          </a:p>
        </p:txBody>
      </p:sp>
    </p:spTree>
    <p:extLst>
      <p:ext uri="{BB962C8B-B14F-4D97-AF65-F5344CB8AC3E}">
        <p14:creationId xmlns:p14="http://schemas.microsoft.com/office/powerpoint/2010/main" val="20224144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641</TotalTime>
  <Words>729</Words>
  <Application>Microsoft Macintosh PowerPoint</Application>
  <PresentationFormat>Widescreen</PresentationFormat>
  <Paragraphs>238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Scraping the NJ RE Market</vt:lpstr>
      <vt:lpstr>Introduction</vt:lpstr>
      <vt:lpstr>Data Acquisition and Manipulation  </vt:lpstr>
      <vt:lpstr>Data Acquisition and Manipulation</vt:lpstr>
      <vt:lpstr>Data Acquisition and Manipulation</vt:lpstr>
      <vt:lpstr>Data Visualization and Analysis </vt:lpstr>
      <vt:lpstr>Data Visualization and Analysis</vt:lpstr>
      <vt:lpstr>Data Visualization and Analysis</vt:lpstr>
      <vt:lpstr>Conclusion</vt:lpstr>
      <vt:lpstr>Future Work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the NJ RE Market</dc:title>
  <dc:creator>Muyan</dc:creator>
  <cp:lastModifiedBy>Muyan</cp:lastModifiedBy>
  <cp:revision>26</cp:revision>
  <dcterms:created xsi:type="dcterms:W3CDTF">2019-10-14T15:59:47Z</dcterms:created>
  <dcterms:modified xsi:type="dcterms:W3CDTF">2019-10-15T02:41:20Z</dcterms:modified>
</cp:coreProperties>
</file>